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3"/>
  </p:notesMasterIdLst>
  <p:sldIdLst>
    <p:sldId id="275" r:id="rId2"/>
    <p:sldId id="283" r:id="rId3"/>
    <p:sldId id="256" r:id="rId4"/>
    <p:sldId id="274" r:id="rId5"/>
    <p:sldId id="276" r:id="rId6"/>
    <p:sldId id="273" r:id="rId7"/>
    <p:sldId id="277" r:id="rId8"/>
    <p:sldId id="278" r:id="rId9"/>
    <p:sldId id="279" r:id="rId10"/>
    <p:sldId id="292" r:id="rId11"/>
    <p:sldId id="259" r:id="rId12"/>
    <p:sldId id="260" r:id="rId13"/>
    <p:sldId id="266" r:id="rId14"/>
    <p:sldId id="261" r:id="rId15"/>
    <p:sldId id="262" r:id="rId16"/>
    <p:sldId id="264" r:id="rId17"/>
    <p:sldId id="289" r:id="rId18"/>
    <p:sldId id="263" r:id="rId19"/>
    <p:sldId id="265" r:id="rId20"/>
    <p:sldId id="267" r:id="rId21"/>
    <p:sldId id="268" r:id="rId22"/>
    <p:sldId id="269" r:id="rId23"/>
    <p:sldId id="270" r:id="rId24"/>
    <p:sldId id="271" r:id="rId25"/>
    <p:sldId id="272" r:id="rId26"/>
    <p:sldId id="291" r:id="rId27"/>
    <p:sldId id="282" r:id="rId28"/>
    <p:sldId id="284" r:id="rId29"/>
    <p:sldId id="286" r:id="rId30"/>
    <p:sldId id="287" r:id="rId31"/>
    <p:sldId id="288" r:id="rId32"/>
  </p:sldIdLst>
  <p:sldSz cx="16256000" cy="9144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461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1pPr>
    <a:lvl2pPr marL="0" marR="0" indent="0" algn="ctr" defTabSz="5461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2pPr>
    <a:lvl3pPr marL="0" marR="0" indent="0" algn="ctr" defTabSz="5461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3pPr>
    <a:lvl4pPr marL="0" marR="0" indent="0" algn="ctr" defTabSz="5461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4pPr>
    <a:lvl5pPr marL="0" marR="0" indent="0" algn="ctr" defTabSz="5461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5pPr>
    <a:lvl6pPr marL="0" marR="0" indent="241300" algn="ctr" defTabSz="5461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6pPr>
    <a:lvl7pPr marL="0" marR="0" indent="469900" algn="ctr" defTabSz="5461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7pPr>
    <a:lvl8pPr marL="0" marR="0" indent="711200" algn="ctr" defTabSz="5461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8pPr>
    <a:lvl9pPr marL="0" marR="0" indent="952500" algn="ctr" defTabSz="5461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5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8F44A2F1-9E1F-4B54-A3A2-5F16C0AD49E2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4C3C2611-4C71-4FC5-86AE-919BDF0F9419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868" autoAdjust="0"/>
    <p:restoredTop sz="94643" autoAdjust="0"/>
  </p:normalViewPr>
  <p:slideViewPr>
    <p:cSldViewPr snapToGrid="0" snapToObjects="1">
      <p:cViewPr varScale="1">
        <p:scale>
          <a:sx n="48" d="100"/>
          <a:sy n="48" d="100"/>
        </p:scale>
        <p:origin x="1050" y="36"/>
      </p:cViewPr>
      <p:guideLst>
        <p:guide orient="horz" pos="2880"/>
        <p:guide pos="51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9" name="Shape 9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9222930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2200">
        <a:latin typeface="Lucida Grande"/>
        <a:ea typeface="Lucida Grande"/>
        <a:cs typeface="Lucida Grande"/>
        <a:sym typeface="Lucida Grande"/>
      </a:defRPr>
    </a:lvl1pPr>
    <a:lvl2pPr indent="228600" defTabSz="457200" latinLnBrk="0">
      <a:defRPr sz="2200">
        <a:latin typeface="Lucida Grande"/>
        <a:ea typeface="Lucida Grande"/>
        <a:cs typeface="Lucida Grande"/>
        <a:sym typeface="Lucida Grande"/>
      </a:defRPr>
    </a:lvl2pPr>
    <a:lvl3pPr indent="457200" defTabSz="457200" latinLnBrk="0">
      <a:defRPr sz="2200">
        <a:latin typeface="Lucida Grande"/>
        <a:ea typeface="Lucida Grande"/>
        <a:cs typeface="Lucida Grande"/>
        <a:sym typeface="Lucida Grande"/>
      </a:defRPr>
    </a:lvl3pPr>
    <a:lvl4pPr indent="685800" defTabSz="457200" latinLnBrk="0">
      <a:defRPr sz="2200">
        <a:latin typeface="Lucida Grande"/>
        <a:ea typeface="Lucida Grande"/>
        <a:cs typeface="Lucida Grande"/>
        <a:sym typeface="Lucida Grande"/>
      </a:defRPr>
    </a:lvl4pPr>
    <a:lvl5pPr indent="914400" defTabSz="457200" latinLnBrk="0">
      <a:defRPr sz="2200">
        <a:latin typeface="Lucida Grande"/>
        <a:ea typeface="Lucida Grande"/>
        <a:cs typeface="Lucida Grande"/>
        <a:sym typeface="Lucida Grande"/>
      </a:defRPr>
    </a:lvl5pPr>
    <a:lvl6pPr indent="1143000" defTabSz="457200" latinLnBrk="0">
      <a:defRPr sz="2200">
        <a:latin typeface="Lucida Grande"/>
        <a:ea typeface="Lucida Grande"/>
        <a:cs typeface="Lucida Grande"/>
        <a:sym typeface="Lucida Grande"/>
      </a:defRPr>
    </a:lvl6pPr>
    <a:lvl7pPr indent="1371600" defTabSz="457200" latinLnBrk="0">
      <a:defRPr sz="2200">
        <a:latin typeface="Lucida Grande"/>
        <a:ea typeface="Lucida Grande"/>
        <a:cs typeface="Lucida Grande"/>
        <a:sym typeface="Lucida Grande"/>
      </a:defRPr>
    </a:lvl7pPr>
    <a:lvl8pPr indent="1600200" defTabSz="457200" latinLnBrk="0">
      <a:defRPr sz="2200">
        <a:latin typeface="Lucida Grande"/>
        <a:ea typeface="Lucida Grande"/>
        <a:cs typeface="Lucida Grande"/>
        <a:sym typeface="Lucida Grande"/>
      </a:defRPr>
    </a:lvl8pPr>
    <a:lvl9pPr indent="1828800" defTabSz="457200" latinLnBrk="0">
      <a:defRPr sz="2200">
        <a:latin typeface="Lucida Grande"/>
        <a:ea typeface="Lucida Grande"/>
        <a:cs typeface="Lucida Grande"/>
        <a:sym typeface="Lucida Grand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keepcoding.io" TargetMode="Externa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keepcoding.io" TargetMode="Externa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www.keepcoding.io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Apertur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/>
          <p:nvPr/>
        </p:nvSpPr>
        <p:spPr>
          <a:xfrm>
            <a:off x="-50800" y="8407400"/>
            <a:ext cx="16344900" cy="749300"/>
          </a:xfrm>
          <a:prstGeom prst="rect">
            <a:avLst/>
          </a:prstGeom>
          <a:solidFill>
            <a:srgbClr val="333333"/>
          </a:solidFill>
          <a:ln w="25400">
            <a:miter lim="400000"/>
          </a:ln>
        </p:spPr>
        <p:txBody>
          <a:bodyPr lIns="50800" tIns="50800" rIns="50800" bIns="50800" anchor="ctr"/>
          <a:lstStyle/>
          <a:p>
            <a:pPr algn="l">
              <a:defRPr>
                <a:solidFill>
                  <a:srgbClr val="51515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/>
          </a:p>
        </p:txBody>
      </p:sp>
      <p:sp>
        <p:nvSpPr>
          <p:cNvPr id="22" name="Shape 22"/>
          <p:cNvSpPr/>
          <p:nvPr/>
        </p:nvSpPr>
        <p:spPr>
          <a:xfrm>
            <a:off x="15336084" y="6059"/>
            <a:ext cx="425580" cy="425581"/>
          </a:xfrm>
          <a:prstGeom prst="rect">
            <a:avLst/>
          </a:prstGeom>
          <a:solidFill>
            <a:srgbClr val="D35400"/>
          </a:solidFill>
          <a:ln w="25400">
            <a:miter lim="400000"/>
          </a:ln>
        </p:spPr>
        <p:txBody>
          <a:bodyPr lIns="50800" tIns="50800" rIns="50800" bIns="50800" anchor="ctr"/>
          <a:lstStyle/>
          <a:p>
            <a:pPr algn="l">
              <a:defRPr>
                <a:solidFill>
                  <a:srgbClr val="51515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/>
          </a:p>
        </p:txBody>
      </p:sp>
      <p:sp>
        <p:nvSpPr>
          <p:cNvPr id="23" name="Shape 23"/>
          <p:cNvSpPr/>
          <p:nvPr/>
        </p:nvSpPr>
        <p:spPr>
          <a:xfrm>
            <a:off x="15826771" y="6059"/>
            <a:ext cx="425581" cy="425581"/>
          </a:xfrm>
          <a:prstGeom prst="rect">
            <a:avLst/>
          </a:prstGeom>
          <a:solidFill>
            <a:srgbClr val="F39C12"/>
          </a:solidFill>
          <a:ln w="25400">
            <a:miter lim="400000"/>
          </a:ln>
        </p:spPr>
        <p:txBody>
          <a:bodyPr lIns="50800" tIns="50800" rIns="50800" bIns="50800" anchor="ctr"/>
          <a:lstStyle/>
          <a:p>
            <a:pPr algn="l">
              <a:defRPr>
                <a:solidFill>
                  <a:srgbClr val="51515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/>
          </a:p>
        </p:txBody>
      </p:sp>
      <p:sp>
        <p:nvSpPr>
          <p:cNvPr id="24" name="Shape 24"/>
          <p:cNvSpPr>
            <a:spLocks noGrp="1"/>
          </p:cNvSpPr>
          <p:nvPr>
            <p:ph type="title"/>
          </p:nvPr>
        </p:nvSpPr>
        <p:spPr>
          <a:xfrm>
            <a:off x="2070100" y="1422400"/>
            <a:ext cx="12409488" cy="990600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  <a:sym typeface="Helvetica Neue Medium"/>
              </a:defRPr>
            </a:lvl1pPr>
          </a:lstStyle>
          <a:p>
            <a:r>
              <a:t>Texto del título</a:t>
            </a:r>
          </a:p>
        </p:txBody>
      </p:sp>
      <p:sp>
        <p:nvSpPr>
          <p:cNvPr id="25" name="Shape 25"/>
          <p:cNvSpPr>
            <a:spLocks noGrp="1"/>
          </p:cNvSpPr>
          <p:nvPr>
            <p:ph type="body" sz="half" idx="1"/>
          </p:nvPr>
        </p:nvSpPr>
        <p:spPr>
          <a:xfrm>
            <a:off x="2097236" y="4711700"/>
            <a:ext cx="12990364" cy="3086100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  <a:sym typeface="Helvetica Neue Thin"/>
              </a:defRPr>
            </a:lvl1pPr>
            <a:lvl2pPr>
              <a:defRPr>
                <a:latin typeface="+mn-lt"/>
                <a:ea typeface="+mn-ea"/>
                <a:cs typeface="+mn-cs"/>
                <a:sym typeface="Helvetica Neue Thin"/>
              </a:defRPr>
            </a:lvl2pPr>
            <a:lvl3pPr>
              <a:defRPr>
                <a:latin typeface="+mn-lt"/>
                <a:ea typeface="+mn-ea"/>
                <a:cs typeface="+mn-cs"/>
                <a:sym typeface="Helvetica Neue Thin"/>
              </a:defRPr>
            </a:lvl3pPr>
            <a:lvl4pPr>
              <a:defRPr>
                <a:latin typeface="+mn-lt"/>
                <a:ea typeface="+mn-ea"/>
                <a:cs typeface="+mn-cs"/>
                <a:sym typeface="Helvetica Neue Thin"/>
              </a:defRPr>
            </a:lvl4pPr>
            <a:lvl5pPr>
              <a:defRPr>
                <a:latin typeface="+mn-lt"/>
                <a:ea typeface="+mn-ea"/>
                <a:cs typeface="+mn-cs"/>
                <a:sym typeface="Helvetica Neue Thin"/>
              </a:defRPr>
            </a:lvl5pPr>
          </a:lstStyle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26" name="Shape 26"/>
          <p:cNvSpPr>
            <a:spLocks noGrp="1"/>
          </p:cNvSpPr>
          <p:nvPr>
            <p:ph type="sldNum" sz="quarter" idx="2"/>
          </p:nvPr>
        </p:nvSpPr>
        <p:spPr>
          <a:xfrm>
            <a:off x="8151283" y="8686800"/>
            <a:ext cx="317501" cy="3429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11" name="Picture 10" descr="Logo keepcoding nuevo solo círculo (1)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54654" y="7304991"/>
            <a:ext cx="3416139" cy="2411629"/>
          </a:xfrm>
          <a:prstGeom prst="rect">
            <a:avLst/>
          </a:prstGeom>
        </p:spPr>
      </p:pic>
      <p:sp>
        <p:nvSpPr>
          <p:cNvPr id="12" name="Shape 88"/>
          <p:cNvSpPr/>
          <p:nvPr userDrawn="1"/>
        </p:nvSpPr>
        <p:spPr>
          <a:xfrm>
            <a:off x="1843726" y="8832848"/>
            <a:ext cx="7289801" cy="25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584200">
              <a:defRPr sz="1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dirty="0"/>
              <a:t>© All rights reserved. </a:t>
            </a:r>
            <a:r>
              <a:rPr u="sng" dirty="0"/>
              <a:t>www.keepcoding.io</a:t>
            </a:r>
            <a:endParaRPr u="sng" dirty="0">
              <a:hlinkClick r:id="rId3"/>
            </a:endParaRPr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Estándar Título+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/>
          <p:nvPr/>
        </p:nvSpPr>
        <p:spPr>
          <a:xfrm>
            <a:off x="571500" y="406400"/>
            <a:ext cx="419100" cy="419100"/>
          </a:xfrm>
          <a:prstGeom prst="rect">
            <a:avLst/>
          </a:prstGeom>
          <a:solidFill>
            <a:srgbClr val="D35400"/>
          </a:solidFill>
          <a:ln w="25400">
            <a:miter lim="400000"/>
          </a:ln>
        </p:spPr>
        <p:txBody>
          <a:bodyPr lIns="50800" tIns="50800" rIns="50800" bIns="50800" anchor="ctr"/>
          <a:lstStyle/>
          <a:p>
            <a:pPr algn="l">
              <a:defRPr>
                <a:solidFill>
                  <a:srgbClr val="51515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/>
          </a:p>
        </p:txBody>
      </p:sp>
      <p:sp>
        <p:nvSpPr>
          <p:cNvPr id="70" name="Shape 70"/>
          <p:cNvSpPr/>
          <p:nvPr/>
        </p:nvSpPr>
        <p:spPr>
          <a:xfrm>
            <a:off x="-50800" y="8407400"/>
            <a:ext cx="16344900" cy="749300"/>
          </a:xfrm>
          <a:prstGeom prst="rect">
            <a:avLst/>
          </a:prstGeom>
          <a:solidFill>
            <a:srgbClr val="333333"/>
          </a:solidFill>
          <a:ln w="25400">
            <a:miter lim="400000"/>
          </a:ln>
        </p:spPr>
        <p:txBody>
          <a:bodyPr lIns="50800" tIns="50800" rIns="50800" bIns="50800" anchor="ctr"/>
          <a:lstStyle/>
          <a:p>
            <a:pPr algn="l">
              <a:defRPr>
                <a:solidFill>
                  <a:srgbClr val="51515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/>
          </a:p>
        </p:txBody>
      </p:sp>
      <p:sp>
        <p:nvSpPr>
          <p:cNvPr id="74" name="Shape 74"/>
          <p:cNvSpPr/>
          <p:nvPr/>
        </p:nvSpPr>
        <p:spPr>
          <a:xfrm>
            <a:off x="15336084" y="6059"/>
            <a:ext cx="425580" cy="425581"/>
          </a:xfrm>
          <a:prstGeom prst="rect">
            <a:avLst/>
          </a:prstGeom>
          <a:solidFill>
            <a:srgbClr val="D35400"/>
          </a:solidFill>
          <a:ln w="25400">
            <a:miter lim="400000"/>
          </a:ln>
        </p:spPr>
        <p:txBody>
          <a:bodyPr lIns="50800" tIns="50800" rIns="50800" bIns="50800" anchor="ctr"/>
          <a:lstStyle/>
          <a:p>
            <a:pPr algn="l">
              <a:defRPr>
                <a:solidFill>
                  <a:srgbClr val="51515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/>
          </a:p>
        </p:txBody>
      </p:sp>
      <p:sp>
        <p:nvSpPr>
          <p:cNvPr id="75" name="Shape 75"/>
          <p:cNvSpPr/>
          <p:nvPr/>
        </p:nvSpPr>
        <p:spPr>
          <a:xfrm>
            <a:off x="15826771" y="6059"/>
            <a:ext cx="425581" cy="425581"/>
          </a:xfrm>
          <a:prstGeom prst="rect">
            <a:avLst/>
          </a:prstGeom>
          <a:solidFill>
            <a:srgbClr val="F39C12"/>
          </a:solidFill>
          <a:ln w="25400">
            <a:miter lim="400000"/>
          </a:ln>
        </p:spPr>
        <p:txBody>
          <a:bodyPr lIns="50800" tIns="50800" rIns="50800" bIns="50800" anchor="ctr"/>
          <a:lstStyle/>
          <a:p>
            <a:pPr algn="l">
              <a:defRPr>
                <a:solidFill>
                  <a:srgbClr val="51515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/>
          </a:p>
        </p:txBody>
      </p:sp>
      <p:sp>
        <p:nvSpPr>
          <p:cNvPr id="76" name="Shape 76"/>
          <p:cNvSpPr>
            <a:spLocks noGrp="1"/>
          </p:cNvSpPr>
          <p:nvPr>
            <p:ph type="title"/>
          </p:nvPr>
        </p:nvSpPr>
        <p:spPr>
          <a:xfrm>
            <a:off x="1028700" y="190500"/>
            <a:ext cx="13931900" cy="965200"/>
          </a:xfrm>
          <a:prstGeom prst="rect">
            <a:avLst/>
          </a:prstGeom>
        </p:spPr>
        <p:txBody>
          <a:bodyPr/>
          <a:lstStyle>
            <a:lvl1pPr>
              <a:defRPr sz="4800">
                <a:latin typeface="+mj-lt"/>
                <a:ea typeface="+mj-ea"/>
                <a:cs typeface="+mj-cs"/>
                <a:sym typeface="Helvetica Neue Medium"/>
              </a:defRPr>
            </a:lvl1pPr>
          </a:lstStyle>
          <a:p>
            <a:r>
              <a:t>Texto del título</a:t>
            </a:r>
          </a:p>
        </p:txBody>
      </p:sp>
      <p:sp>
        <p:nvSpPr>
          <p:cNvPr id="77" name="Shape 77"/>
          <p:cNvSpPr>
            <a:spLocks noGrp="1"/>
          </p:cNvSpPr>
          <p:nvPr>
            <p:ph type="body" idx="1"/>
          </p:nvPr>
        </p:nvSpPr>
        <p:spPr>
          <a:xfrm>
            <a:off x="1054100" y="1397000"/>
            <a:ext cx="13931900" cy="4483100"/>
          </a:xfrm>
          <a:prstGeom prst="rect">
            <a:avLst/>
          </a:prstGeom>
        </p:spPr>
        <p:txBody>
          <a:bodyPr/>
          <a:lstStyle>
            <a:lvl2pPr marL="1079500" indent="-635000">
              <a:buSzPct val="75000"/>
              <a:buChar char="&gt;&gt;"/>
            </a:lvl2pPr>
            <a:lvl3pPr marL="1714500" indent="-444500">
              <a:buSzPct val="75000"/>
              <a:buChar char="•"/>
            </a:lvl3pPr>
            <a:lvl4pPr marL="2349500" indent="-444500">
              <a:buSzPct val="75000"/>
              <a:buChar char="‣"/>
            </a:lvl4pPr>
            <a:lvl5pPr marL="2857500" indent="-444500">
              <a:buSzPct val="75000"/>
              <a:buChar char="๏"/>
            </a:lvl5pPr>
          </a:lstStyle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78" name="Shape 7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12" name="Picture 11" descr="Logo keepcoding nuevo solo círculo (1)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54654" y="7304991"/>
            <a:ext cx="3416139" cy="2411629"/>
          </a:xfrm>
          <a:prstGeom prst="rect">
            <a:avLst/>
          </a:prstGeom>
        </p:spPr>
      </p:pic>
      <p:sp>
        <p:nvSpPr>
          <p:cNvPr id="13" name="Shape 88"/>
          <p:cNvSpPr/>
          <p:nvPr userDrawn="1"/>
        </p:nvSpPr>
        <p:spPr>
          <a:xfrm>
            <a:off x="1843726" y="8832848"/>
            <a:ext cx="7289801" cy="25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584200">
              <a:defRPr sz="1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dirty="0"/>
              <a:t>© All rights reserved. </a:t>
            </a:r>
            <a:r>
              <a:rPr u="sng" dirty="0"/>
              <a:t>www.keepcoding.io</a:t>
            </a:r>
            <a:endParaRPr u="sng" dirty="0">
              <a:hlinkClick r:id="rId3"/>
            </a:endParaRPr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Graci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/>
          <p:nvPr/>
        </p:nvSpPr>
        <p:spPr>
          <a:xfrm>
            <a:off x="660" y="3206750"/>
            <a:ext cx="16230601" cy="1955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lnSpc>
                <a:spcPct val="80000"/>
              </a:lnSpc>
              <a:defRPr sz="9600">
                <a:solidFill>
                  <a:srgbClr val="4A4A4A"/>
                </a:solidFill>
                <a:latin typeface="Helvetica Neue UltraLight"/>
                <a:ea typeface="Helvetica Neue UltraLight"/>
                <a:cs typeface="Helvetica Neue UltraLight"/>
                <a:sym typeface="Helvetica Neue UltraLight"/>
              </a:defRPr>
            </a:pPr>
            <a:r>
              <a:t>GRACIAS</a:t>
            </a:r>
          </a:p>
          <a:p>
            <a:pPr>
              <a:lnSpc>
                <a:spcPct val="80000"/>
              </a:lnSpc>
              <a:defRPr sz="4500">
                <a:solidFill>
                  <a:srgbClr val="4A4A4A"/>
                </a:solidFill>
                <a:latin typeface="Helvetica Neue UltraLight"/>
                <a:ea typeface="Helvetica Neue UltraLight"/>
                <a:cs typeface="Helvetica Neue UltraLight"/>
                <a:sym typeface="Helvetica Neue UltraLight"/>
              </a:defRPr>
            </a:pPr>
            <a:r>
              <a:rPr u="sng">
                <a:hlinkClick r:id="rId2"/>
              </a:rPr>
              <a:t>www.keepcoding.io</a:t>
            </a:r>
          </a:p>
        </p:txBody>
      </p:sp>
      <p:sp>
        <p:nvSpPr>
          <p:cNvPr id="86" name="Shape 86"/>
          <p:cNvSpPr/>
          <p:nvPr/>
        </p:nvSpPr>
        <p:spPr>
          <a:xfrm>
            <a:off x="-50800" y="8407400"/>
            <a:ext cx="16344900" cy="749300"/>
          </a:xfrm>
          <a:prstGeom prst="rect">
            <a:avLst/>
          </a:prstGeom>
          <a:solidFill>
            <a:srgbClr val="333333"/>
          </a:solidFill>
          <a:ln w="25400">
            <a:miter lim="400000"/>
          </a:ln>
        </p:spPr>
        <p:txBody>
          <a:bodyPr lIns="50800" tIns="50800" rIns="50800" bIns="50800" anchor="ctr"/>
          <a:lstStyle/>
          <a:p>
            <a:pPr algn="l">
              <a:defRPr>
                <a:solidFill>
                  <a:srgbClr val="51515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/>
          </a:p>
        </p:txBody>
      </p:sp>
      <p:sp>
        <p:nvSpPr>
          <p:cNvPr id="88" name="Shape 88"/>
          <p:cNvSpPr/>
          <p:nvPr/>
        </p:nvSpPr>
        <p:spPr>
          <a:xfrm>
            <a:off x="1843726" y="8832848"/>
            <a:ext cx="7289801" cy="25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584200">
              <a:defRPr sz="1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dirty="0"/>
              <a:t>© All rights reserved. </a:t>
            </a:r>
            <a:r>
              <a:rPr u="sng" dirty="0"/>
              <a:t>www.keepcoding.io</a:t>
            </a:r>
            <a:endParaRPr u="sng" dirty="0">
              <a:hlinkClick r:id="rId2"/>
            </a:endParaRPr>
          </a:p>
        </p:txBody>
      </p:sp>
      <p:sp>
        <p:nvSpPr>
          <p:cNvPr id="90" name="Shape 90"/>
          <p:cNvSpPr/>
          <p:nvPr/>
        </p:nvSpPr>
        <p:spPr>
          <a:xfrm>
            <a:off x="15336084" y="6059"/>
            <a:ext cx="425580" cy="425581"/>
          </a:xfrm>
          <a:prstGeom prst="rect">
            <a:avLst/>
          </a:prstGeom>
          <a:solidFill>
            <a:srgbClr val="D35400"/>
          </a:solidFill>
          <a:ln w="25400">
            <a:miter lim="400000"/>
          </a:ln>
        </p:spPr>
        <p:txBody>
          <a:bodyPr lIns="50800" tIns="50800" rIns="50800" bIns="50800" anchor="ctr"/>
          <a:lstStyle/>
          <a:p>
            <a:pPr algn="l">
              <a:defRPr>
                <a:solidFill>
                  <a:srgbClr val="51515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/>
          </a:p>
        </p:txBody>
      </p:sp>
      <p:sp>
        <p:nvSpPr>
          <p:cNvPr id="91" name="Shape 91"/>
          <p:cNvSpPr/>
          <p:nvPr/>
        </p:nvSpPr>
        <p:spPr>
          <a:xfrm>
            <a:off x="15826771" y="6059"/>
            <a:ext cx="425581" cy="425581"/>
          </a:xfrm>
          <a:prstGeom prst="rect">
            <a:avLst/>
          </a:prstGeom>
          <a:solidFill>
            <a:srgbClr val="F39C12"/>
          </a:solidFill>
          <a:ln w="25400">
            <a:miter lim="400000"/>
          </a:ln>
        </p:spPr>
        <p:txBody>
          <a:bodyPr lIns="50800" tIns="50800" rIns="50800" bIns="50800" anchor="ctr"/>
          <a:lstStyle/>
          <a:p>
            <a:pPr algn="l">
              <a:defRPr>
                <a:solidFill>
                  <a:srgbClr val="51515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/>
          </a:p>
        </p:txBody>
      </p:sp>
      <p:sp>
        <p:nvSpPr>
          <p:cNvPr id="92" name="Shape 9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10" name="Picture 9" descr="Logo keepcoding nuevo solo círculo (1)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54654" y="7304991"/>
            <a:ext cx="3416139" cy="2411629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hyperlink" Target="http://www.keepcoding.io" TargetMode="Externa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/>
        </p:nvSpPr>
        <p:spPr>
          <a:xfrm>
            <a:off x="1663700" y="3860800"/>
            <a:ext cx="584200" cy="584200"/>
          </a:xfrm>
          <a:prstGeom prst="rect">
            <a:avLst/>
          </a:prstGeom>
          <a:solidFill>
            <a:srgbClr val="D35400"/>
          </a:solidFill>
          <a:ln w="25400">
            <a:miter lim="400000"/>
          </a:ln>
        </p:spPr>
        <p:txBody>
          <a:bodyPr lIns="50800" tIns="50800" rIns="50800" bIns="50800" anchor="ctr"/>
          <a:lstStyle/>
          <a:p>
            <a:pPr algn="l">
              <a:defRPr>
                <a:solidFill>
                  <a:srgbClr val="51515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/>
          </a:p>
        </p:txBody>
      </p:sp>
      <p:sp>
        <p:nvSpPr>
          <p:cNvPr id="3" name="Shape 3"/>
          <p:cNvSpPr/>
          <p:nvPr/>
        </p:nvSpPr>
        <p:spPr>
          <a:xfrm>
            <a:off x="-50800" y="8407400"/>
            <a:ext cx="16344900" cy="749300"/>
          </a:xfrm>
          <a:prstGeom prst="rect">
            <a:avLst/>
          </a:prstGeom>
          <a:solidFill>
            <a:srgbClr val="333333"/>
          </a:solidFill>
          <a:ln w="25400">
            <a:miter lim="400000"/>
          </a:ln>
        </p:spPr>
        <p:txBody>
          <a:bodyPr lIns="50800" tIns="50800" rIns="50800" bIns="50800" anchor="ctr"/>
          <a:lstStyle/>
          <a:p>
            <a:pPr algn="l">
              <a:defRPr>
                <a:solidFill>
                  <a:srgbClr val="51515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/>
          </a:p>
        </p:txBody>
      </p:sp>
      <p:sp>
        <p:nvSpPr>
          <p:cNvPr id="5" name="Shape 5"/>
          <p:cNvSpPr/>
          <p:nvPr/>
        </p:nvSpPr>
        <p:spPr>
          <a:xfrm>
            <a:off x="1843726" y="8832848"/>
            <a:ext cx="7289801" cy="25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584200">
              <a:defRPr sz="1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dirty="0"/>
              <a:t>© All rights reserved. </a:t>
            </a:r>
            <a:r>
              <a:rPr u="sng" dirty="0"/>
              <a:t>www.keepcoding.io</a:t>
            </a:r>
            <a:endParaRPr u="sng" dirty="0">
              <a:hlinkClick r:id="rId5"/>
            </a:endParaRPr>
          </a:p>
        </p:txBody>
      </p:sp>
      <p:sp>
        <p:nvSpPr>
          <p:cNvPr id="7" name="Shape 7"/>
          <p:cNvSpPr/>
          <p:nvPr/>
        </p:nvSpPr>
        <p:spPr>
          <a:xfrm>
            <a:off x="15336084" y="6059"/>
            <a:ext cx="425580" cy="425581"/>
          </a:xfrm>
          <a:prstGeom prst="rect">
            <a:avLst/>
          </a:prstGeom>
          <a:solidFill>
            <a:srgbClr val="D35400"/>
          </a:solidFill>
          <a:ln w="25400">
            <a:miter lim="400000"/>
          </a:ln>
        </p:spPr>
        <p:txBody>
          <a:bodyPr lIns="50800" tIns="50800" rIns="50800" bIns="50800" anchor="ctr"/>
          <a:lstStyle/>
          <a:p>
            <a:pPr algn="l">
              <a:defRPr>
                <a:solidFill>
                  <a:srgbClr val="51515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/>
          </a:p>
        </p:txBody>
      </p:sp>
      <p:sp>
        <p:nvSpPr>
          <p:cNvPr id="8" name="Shape 8"/>
          <p:cNvSpPr/>
          <p:nvPr/>
        </p:nvSpPr>
        <p:spPr>
          <a:xfrm>
            <a:off x="15826771" y="6059"/>
            <a:ext cx="425581" cy="425581"/>
          </a:xfrm>
          <a:prstGeom prst="rect">
            <a:avLst/>
          </a:prstGeom>
          <a:solidFill>
            <a:srgbClr val="F39C12"/>
          </a:solidFill>
          <a:ln w="25400">
            <a:miter lim="400000"/>
          </a:ln>
        </p:spPr>
        <p:txBody>
          <a:bodyPr lIns="50800" tIns="50800" rIns="50800" bIns="50800" anchor="ctr"/>
          <a:lstStyle/>
          <a:p>
            <a:pPr algn="l">
              <a:defRPr>
                <a:solidFill>
                  <a:srgbClr val="51515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/>
          </a:p>
        </p:txBody>
      </p:sp>
      <p:sp>
        <p:nvSpPr>
          <p:cNvPr id="9" name="Shape 9"/>
          <p:cNvSpPr>
            <a:spLocks noGrp="1"/>
          </p:cNvSpPr>
          <p:nvPr>
            <p:ph type="title"/>
          </p:nvPr>
        </p:nvSpPr>
        <p:spPr>
          <a:xfrm>
            <a:off x="2336800" y="3606800"/>
            <a:ext cx="13284200" cy="1219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r>
              <a:t>Texto del título</a:t>
            </a:r>
          </a:p>
        </p:txBody>
      </p:sp>
      <p:sp>
        <p:nvSpPr>
          <p:cNvPr id="10" name="Shape 10"/>
          <p:cNvSpPr>
            <a:spLocks noGrp="1"/>
          </p:cNvSpPr>
          <p:nvPr>
            <p:ph type="body" idx="1"/>
          </p:nvPr>
        </p:nvSpPr>
        <p:spPr>
          <a:xfrm>
            <a:off x="2336800" y="4610100"/>
            <a:ext cx="13284200" cy="3009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11" name="Shape 11"/>
          <p:cNvSpPr>
            <a:spLocks noGrp="1"/>
          </p:cNvSpPr>
          <p:nvPr>
            <p:ph type="sldNum" sz="quarter" idx="2"/>
          </p:nvPr>
        </p:nvSpPr>
        <p:spPr>
          <a:xfrm>
            <a:off x="7960783" y="8686800"/>
            <a:ext cx="317501" cy="3429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6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13" name="Picture 12" descr="Logo keepcoding nuevo solo círculo (1).png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54654" y="7304991"/>
            <a:ext cx="3416139" cy="2411629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3" r:id="rId2"/>
    <p:sldLayoutId id="2147483654" r:id="rId3"/>
  </p:sldLayoutIdLst>
  <p:transition spd="med"/>
  <p:txStyles>
    <p:titleStyle>
      <a:lvl1pPr marL="0" marR="0" indent="0" algn="l" defTabSz="5461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0" baseline="0">
          <a:ln>
            <a:noFill/>
          </a:ln>
          <a:solidFill>
            <a:srgbClr val="4A4A4A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0" marR="0" indent="228600" algn="l" defTabSz="5461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0" baseline="0">
          <a:ln>
            <a:noFill/>
          </a:ln>
          <a:solidFill>
            <a:srgbClr val="4A4A4A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0" marR="0" indent="457200" algn="l" defTabSz="5461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0" baseline="0">
          <a:ln>
            <a:noFill/>
          </a:ln>
          <a:solidFill>
            <a:srgbClr val="4A4A4A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0" marR="0" indent="685800" algn="l" defTabSz="5461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0" baseline="0">
          <a:ln>
            <a:noFill/>
          </a:ln>
          <a:solidFill>
            <a:srgbClr val="4A4A4A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0" marR="0" indent="914400" algn="l" defTabSz="5461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0" baseline="0">
          <a:ln>
            <a:noFill/>
          </a:ln>
          <a:solidFill>
            <a:srgbClr val="4A4A4A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0" marR="0" indent="1143000" algn="l" defTabSz="5461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0" baseline="0">
          <a:ln>
            <a:noFill/>
          </a:ln>
          <a:solidFill>
            <a:srgbClr val="4A4A4A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0" marR="0" indent="1371600" algn="l" defTabSz="5461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0" baseline="0">
          <a:ln>
            <a:noFill/>
          </a:ln>
          <a:solidFill>
            <a:srgbClr val="4A4A4A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0" marR="0" indent="1600200" algn="l" defTabSz="5461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0" baseline="0">
          <a:ln>
            <a:noFill/>
          </a:ln>
          <a:solidFill>
            <a:srgbClr val="4A4A4A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0" marR="0" indent="1828800" algn="l" defTabSz="5461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0" baseline="0">
          <a:ln>
            <a:noFill/>
          </a:ln>
          <a:solidFill>
            <a:srgbClr val="4A4A4A"/>
          </a:solidFill>
          <a:uFillTx/>
          <a:latin typeface="Helvetica Neue"/>
          <a:ea typeface="Helvetica Neue"/>
          <a:cs typeface="Helvetica Neue"/>
          <a:sym typeface="Helvetica Neue"/>
        </a:defRPr>
      </a:lvl9pPr>
    </p:titleStyle>
    <p:bodyStyle>
      <a:lvl1pPr marL="0" marR="0" indent="0" algn="l" defTabSz="5461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4A4A4A"/>
          </a:solidFill>
          <a:uFillTx/>
          <a:latin typeface="Helvetica Neue Light"/>
          <a:ea typeface="Helvetica Neue Light"/>
          <a:cs typeface="Helvetica Neue Light"/>
          <a:sym typeface="Helvetica Neue Light"/>
        </a:defRPr>
      </a:lvl1pPr>
      <a:lvl2pPr marL="0" marR="0" indent="0" algn="l" defTabSz="5461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4A4A4A"/>
          </a:solidFill>
          <a:uFillTx/>
          <a:latin typeface="Helvetica Neue Light"/>
          <a:ea typeface="Helvetica Neue Light"/>
          <a:cs typeface="Helvetica Neue Light"/>
          <a:sym typeface="Helvetica Neue Light"/>
        </a:defRPr>
      </a:lvl2pPr>
      <a:lvl3pPr marL="0" marR="0" indent="0" algn="l" defTabSz="5461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4A4A4A"/>
          </a:solidFill>
          <a:uFillTx/>
          <a:latin typeface="Helvetica Neue Light"/>
          <a:ea typeface="Helvetica Neue Light"/>
          <a:cs typeface="Helvetica Neue Light"/>
          <a:sym typeface="Helvetica Neue Light"/>
        </a:defRPr>
      </a:lvl3pPr>
      <a:lvl4pPr marL="0" marR="0" indent="0" algn="l" defTabSz="5461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4A4A4A"/>
          </a:solidFill>
          <a:uFillTx/>
          <a:latin typeface="Helvetica Neue Light"/>
          <a:ea typeface="Helvetica Neue Light"/>
          <a:cs typeface="Helvetica Neue Light"/>
          <a:sym typeface="Helvetica Neue Light"/>
        </a:defRPr>
      </a:lvl4pPr>
      <a:lvl5pPr marL="0" marR="0" indent="0" algn="l" defTabSz="5461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4A4A4A"/>
          </a:solidFill>
          <a:uFillTx/>
          <a:latin typeface="Helvetica Neue Light"/>
          <a:ea typeface="Helvetica Neue Light"/>
          <a:cs typeface="Helvetica Neue Light"/>
          <a:sym typeface="Helvetica Neue Light"/>
        </a:defRPr>
      </a:lvl5pPr>
      <a:lvl6pPr marL="0" marR="0" indent="241300" algn="l" defTabSz="5461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4A4A4A"/>
          </a:solidFill>
          <a:uFillTx/>
          <a:latin typeface="Helvetica Neue Light"/>
          <a:ea typeface="Helvetica Neue Light"/>
          <a:cs typeface="Helvetica Neue Light"/>
          <a:sym typeface="Helvetica Neue Light"/>
        </a:defRPr>
      </a:lvl6pPr>
      <a:lvl7pPr marL="0" marR="0" indent="469900" algn="l" defTabSz="5461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4A4A4A"/>
          </a:solidFill>
          <a:uFillTx/>
          <a:latin typeface="Helvetica Neue Light"/>
          <a:ea typeface="Helvetica Neue Light"/>
          <a:cs typeface="Helvetica Neue Light"/>
          <a:sym typeface="Helvetica Neue Light"/>
        </a:defRPr>
      </a:lvl7pPr>
      <a:lvl8pPr marL="0" marR="0" indent="711200" algn="l" defTabSz="5461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4A4A4A"/>
          </a:solidFill>
          <a:uFillTx/>
          <a:latin typeface="Helvetica Neue Light"/>
          <a:ea typeface="Helvetica Neue Light"/>
          <a:cs typeface="Helvetica Neue Light"/>
          <a:sym typeface="Helvetica Neue Light"/>
        </a:defRPr>
      </a:lvl8pPr>
      <a:lvl9pPr marL="0" marR="0" indent="952500" algn="l" defTabSz="5461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4A4A4A"/>
          </a:solidFill>
          <a:uFillTx/>
          <a:latin typeface="Helvetica Neue Light"/>
          <a:ea typeface="Helvetica Neue Light"/>
          <a:cs typeface="Helvetica Neue Light"/>
          <a:sym typeface="Helvetica Neue Light"/>
        </a:defRPr>
      </a:lvl9pPr>
    </p:bodyStyle>
    <p:otherStyle>
      <a:lvl1pPr marL="0" marR="0" indent="0" algn="ctr" defTabSz="5461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1pPr>
      <a:lvl2pPr marL="0" marR="0" indent="228600" algn="ctr" defTabSz="5461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2pPr>
      <a:lvl3pPr marL="0" marR="0" indent="457200" algn="ctr" defTabSz="5461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3pPr>
      <a:lvl4pPr marL="0" marR="0" indent="685800" algn="ctr" defTabSz="5461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4pPr>
      <a:lvl5pPr marL="0" marR="0" indent="914400" algn="ctr" defTabSz="5461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5pPr>
      <a:lvl6pPr marL="0" marR="0" indent="1143000" algn="ctr" defTabSz="5461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6pPr>
      <a:lvl7pPr marL="0" marR="0" indent="1371600" algn="ctr" defTabSz="5461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7pPr>
      <a:lvl8pPr marL="0" marR="0" indent="1600200" algn="ctr" defTabSz="5461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8pPr>
      <a:lvl9pPr marL="0" marR="0" indent="1828800" algn="ctr" defTabSz="5461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monterail.com/blog/javascript-libraries-data-visualization" TargetMode="External"/><Relationship Id="rId3" Type="http://schemas.openxmlformats.org/officeDocument/2006/relationships/image" Target="../media/image5.png"/><Relationship Id="rId7" Type="http://schemas.openxmlformats.org/officeDocument/2006/relationships/image" Target="../media/image1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s/docs/Web/SVG/Element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SVG/Tutorial/Paths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9.png"/><Relationship Id="rId7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www.d3indepth.com/scales/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3/d3-selection/blob/master/README.md#handling-events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bl.ocks.org/d3noob/1ea51d03775b9650e8dfd03474e202fe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3/d3-geo-projection" TargetMode="External"/><Relationship Id="rId7" Type="http://schemas.openxmlformats.org/officeDocument/2006/relationships/image" Target="../media/image30.png"/><Relationship Id="rId2" Type="http://schemas.openxmlformats.org/officeDocument/2006/relationships/hyperlink" Target="https://bl.ocks.org/d3indepth/f7ece0ab9a3df06a8cecd2c0e33e54ef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leafletjs.com/examples/quick-start/" TargetMode="External"/><Relationship Id="rId4" Type="http://schemas.openxmlformats.org/officeDocument/2006/relationships/image" Target="../media/image3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bl.ocks.org/" TargetMode="External"/><Relationship Id="rId5" Type="http://schemas.openxmlformats.org/officeDocument/2006/relationships/hyperlink" Target="https://github.com/d3/d3/blob/master/API.md" TargetMode="External"/><Relationship Id="rId4" Type="http://schemas.openxmlformats.org/officeDocument/2006/relationships/hyperlink" Target="https://d3js.org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asondavies.com/wordtree/?source=steve-jobs-commencement.txt&amp;prefix=I&amp;reverse=0" TargetMode="External"/><Relationship Id="rId2" Type="http://schemas.openxmlformats.org/officeDocument/2006/relationships/hyperlink" Target="https://archive.nytimes.com/www.nytimes.com/interactive/2012/02/13/us/politics/2013-budget-proposal-graphic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alhadaqa.com/wp-content/uploads/2020/04/horrified.html" TargetMode="External"/><Relationship Id="rId4" Type="http://schemas.openxmlformats.org/officeDocument/2006/relationships/hyperlink" Target="https://observablehq.com/@mbostock/geodesic-rainbow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columnfivemedia.com/data-storytelling-brands-data-visualization" TargetMode="Externa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307A78-B7D1-477A-ADB5-0A0A57C4DB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0100" y="1422399"/>
            <a:ext cx="12409488" cy="2104571"/>
          </a:xfrm>
        </p:spPr>
        <p:txBody>
          <a:bodyPr/>
          <a:lstStyle/>
          <a:p>
            <a:r>
              <a:rPr lang="es-ES" dirty="0"/>
              <a:t>Modern </a:t>
            </a:r>
            <a:r>
              <a:rPr lang="es-ES" dirty="0" err="1"/>
              <a:t>Exploration</a:t>
            </a:r>
            <a:r>
              <a:rPr lang="es-ES" dirty="0"/>
              <a:t> &amp; </a:t>
            </a:r>
            <a:r>
              <a:rPr lang="es-ES" dirty="0" err="1"/>
              <a:t>Visualization</a:t>
            </a:r>
            <a:r>
              <a:rPr lang="es-ES" dirty="0"/>
              <a:t> — D3.js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2809DA-17EC-4A21-89A3-2AE480AA495A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2070100" y="4711700"/>
            <a:ext cx="12990364" cy="3086100"/>
          </a:xfrm>
        </p:spPr>
        <p:txBody>
          <a:bodyPr/>
          <a:lstStyle/>
          <a:p>
            <a:r>
              <a:rPr lang="es-ES" dirty="0"/>
              <a:t>Javier Sánchez Gutiérrez</a:t>
            </a:r>
          </a:p>
        </p:txBody>
      </p:sp>
    </p:spTree>
    <p:extLst>
      <p:ext uri="{BB962C8B-B14F-4D97-AF65-F5344CB8AC3E}">
        <p14:creationId xmlns:p14="http://schemas.microsoft.com/office/powerpoint/2010/main" val="565868746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101">
            <a:extLst>
              <a:ext uri="{FF2B5EF4-FFF2-40B4-BE49-F238E27FC236}">
                <a16:creationId xmlns:a16="http://schemas.microsoft.com/office/drawing/2014/main" id="{86F54BAA-F44C-474B-B9F7-8F080EC8D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3256" y="431800"/>
            <a:ext cx="12409488" cy="990600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s-ES" sz="2000" dirty="0"/>
              <a:t>(Otras) </a:t>
            </a:r>
            <a:r>
              <a:rPr lang="es-ES" dirty="0"/>
              <a:t>Librerías JS para Visualización de datos</a:t>
            </a:r>
            <a:endParaRPr dirty="0"/>
          </a:p>
        </p:txBody>
      </p:sp>
      <p:sp>
        <p:nvSpPr>
          <p:cNvPr id="33" name="Rectangle 1">
            <a:extLst>
              <a:ext uri="{FF2B5EF4-FFF2-40B4-BE49-F238E27FC236}">
                <a16:creationId xmlns:a16="http://schemas.microsoft.com/office/drawing/2014/main" id="{E6BCD3EC-638A-4525-98BA-68D8A9FC50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399467" y="-420628"/>
            <a:ext cx="1625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algn="l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algn="l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algn="l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algn="l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algn="l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algn="l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algn="l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algn="l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1000" b="0" i="0" u="none" strike="noStrike" cap="none" normalizeH="0" baseline="0">
                <a:ln>
                  <a:noFill/>
                </a:ln>
                <a:solidFill>
                  <a:srgbClr val="34495E"/>
                </a:solidFill>
                <a:effectLst/>
                <a:latin typeface="Arial Unicode MS"/>
              </a:rPr>
              <a:t>Point</a:t>
            </a:r>
            <a:r>
              <a:rPr kumimoji="0" lang="es-ES" altLang="es-ES" sz="1300" b="0" i="0" u="none" strike="noStrike" cap="none" normalizeH="0" baseline="0">
                <a:ln>
                  <a:noFill/>
                </a:ln>
                <a:solidFill>
                  <a:srgbClr val="34495E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, </a:t>
            </a:r>
            <a:r>
              <a:rPr kumimoji="0" lang="es-ES" altLang="es-ES" sz="1000" b="0" i="0" u="none" strike="noStrike" cap="none" normalizeH="0" baseline="0">
                <a:ln>
                  <a:noFill/>
                </a:ln>
                <a:solidFill>
                  <a:srgbClr val="34495E"/>
                </a:solidFill>
                <a:effectLst/>
                <a:latin typeface="Arial Unicode MS"/>
              </a:rPr>
              <a:t>LineString</a:t>
            </a:r>
            <a:r>
              <a:rPr kumimoji="0" lang="es-ES" altLang="es-ES" sz="1300" b="0" i="0" u="none" strike="noStrike" cap="none" normalizeH="0" baseline="0">
                <a:ln>
                  <a:noFill/>
                </a:ln>
                <a:solidFill>
                  <a:srgbClr val="34495E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, </a:t>
            </a:r>
            <a:r>
              <a:rPr kumimoji="0" lang="es-ES" altLang="es-ES" sz="1000" b="0" i="0" u="none" strike="noStrike" cap="none" normalizeH="0" baseline="0">
                <a:ln>
                  <a:noFill/>
                </a:ln>
                <a:solidFill>
                  <a:srgbClr val="34495E"/>
                </a:solidFill>
                <a:effectLst/>
                <a:latin typeface="Arial Unicode MS"/>
              </a:rPr>
              <a:t>Polygon</a:t>
            </a:r>
            <a:r>
              <a:rPr kumimoji="0" lang="es-ES" altLang="es-ES" sz="1300" b="0" i="0" u="none" strike="noStrike" cap="none" normalizeH="0" baseline="0">
                <a:ln>
                  <a:noFill/>
                </a:ln>
                <a:solidFill>
                  <a:srgbClr val="34495E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, </a:t>
            </a:r>
            <a:r>
              <a:rPr kumimoji="0" lang="es-ES" altLang="es-ES" sz="1000" b="0" i="0" u="none" strike="noStrike" cap="none" normalizeH="0" baseline="0">
                <a:ln>
                  <a:noFill/>
                </a:ln>
                <a:solidFill>
                  <a:srgbClr val="34495E"/>
                </a:solidFill>
                <a:effectLst/>
                <a:latin typeface="Arial Unicode MS"/>
              </a:rPr>
              <a:t>MultiPoint</a:t>
            </a:r>
            <a:r>
              <a:rPr kumimoji="0" lang="es-ES" altLang="es-ES" sz="1300" b="0" i="0" u="none" strike="noStrike" cap="none" normalizeH="0" baseline="0">
                <a:ln>
                  <a:noFill/>
                </a:ln>
                <a:solidFill>
                  <a:srgbClr val="34495E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, </a:t>
            </a:r>
            <a:r>
              <a:rPr kumimoji="0" lang="es-ES" altLang="es-ES" sz="1000" b="0" i="0" u="none" strike="noStrike" cap="none" normalizeH="0" baseline="0">
                <a:ln>
                  <a:noFill/>
                </a:ln>
                <a:solidFill>
                  <a:srgbClr val="34495E"/>
                </a:solidFill>
                <a:effectLst/>
                <a:latin typeface="Arial Unicode MS"/>
              </a:rPr>
              <a:t>MultiLineString</a:t>
            </a:r>
            <a:r>
              <a:rPr kumimoji="0" lang="es-ES" altLang="es-ES" sz="1300" b="0" i="0" u="none" strike="noStrike" cap="none" normalizeH="0" baseline="0">
                <a:ln>
                  <a:noFill/>
                </a:ln>
                <a:solidFill>
                  <a:srgbClr val="34495E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, and </a:t>
            </a:r>
            <a:r>
              <a:rPr kumimoji="0" lang="es-ES" altLang="es-ES" sz="1000" b="0" i="0" u="none" strike="noStrike" cap="none" normalizeH="0" baseline="0">
                <a:ln>
                  <a:noFill/>
                </a:ln>
                <a:solidFill>
                  <a:srgbClr val="34495E"/>
                </a:solidFill>
                <a:effectLst/>
                <a:latin typeface="Arial Unicode MS"/>
              </a:rPr>
              <a:t>MultiPolygon</a:t>
            </a:r>
            <a:r>
              <a:rPr kumimoji="0" lang="es-ES" altLang="es-E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s-ES" altLang="es-E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Shape 101">
            <a:extLst>
              <a:ext uri="{FF2B5EF4-FFF2-40B4-BE49-F238E27FC236}">
                <a16:creationId xmlns:a16="http://schemas.microsoft.com/office/drawing/2014/main" id="{A4FEB7C1-41C6-418A-A9C0-E90D07EC8F2C}"/>
              </a:ext>
            </a:extLst>
          </p:cNvPr>
          <p:cNvSpPr txBox="1">
            <a:spLocks/>
          </p:cNvSpPr>
          <p:nvPr/>
        </p:nvSpPr>
        <p:spPr>
          <a:xfrm>
            <a:off x="2212505" y="1514233"/>
            <a:ext cx="12409488" cy="5951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marL="0" marR="0" indent="0" algn="l" defTabSz="5461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0" i="0" u="none" strike="noStrike" cap="none" spc="0" baseline="0">
                <a:ln>
                  <a:noFill/>
                </a:ln>
                <a:solidFill>
                  <a:srgbClr val="4A4A4A"/>
                </a:solidFill>
                <a:uFillTx/>
                <a:latin typeface="+mj-lt"/>
                <a:ea typeface="+mj-ea"/>
                <a:cs typeface="+mj-cs"/>
                <a:sym typeface="Helvetica Neue Medium"/>
              </a:defRPr>
            </a:lvl1pPr>
            <a:lvl2pPr marL="0" marR="0" indent="228600" algn="l" defTabSz="5461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ln>
                  <a:noFill/>
                </a:ln>
                <a:solidFill>
                  <a:srgbClr val="4A4A4A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indent="457200" algn="l" defTabSz="5461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ln>
                  <a:noFill/>
                </a:ln>
                <a:solidFill>
                  <a:srgbClr val="4A4A4A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indent="685800" algn="l" defTabSz="5461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ln>
                  <a:noFill/>
                </a:ln>
                <a:solidFill>
                  <a:srgbClr val="4A4A4A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indent="914400" algn="l" defTabSz="5461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ln>
                  <a:noFill/>
                </a:ln>
                <a:solidFill>
                  <a:srgbClr val="4A4A4A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indent="1143000" algn="l" defTabSz="5461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ln>
                  <a:noFill/>
                </a:ln>
                <a:solidFill>
                  <a:srgbClr val="4A4A4A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indent="1371600" algn="l" defTabSz="5461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ln>
                  <a:noFill/>
                </a:ln>
                <a:solidFill>
                  <a:srgbClr val="4A4A4A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indent="1600200" algn="l" defTabSz="5461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ln>
                  <a:noFill/>
                </a:ln>
                <a:solidFill>
                  <a:srgbClr val="4A4A4A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indent="1828800" algn="l" defTabSz="5461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ln>
                  <a:noFill/>
                </a:ln>
                <a:solidFill>
                  <a:srgbClr val="4A4A4A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algn="ctr" hangingPunct="1"/>
            <a:r>
              <a:rPr lang="es-ES" sz="2000" dirty="0"/>
              <a:t>¿Cuáles son las alternativas a D3.js para visualización de datos JS?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384D6FE-3F76-427D-895C-FBAEBF5677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2505" y="2754768"/>
            <a:ext cx="1392727" cy="117652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CBCA9E3-747C-45DF-AF02-425551A043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0256" y1="48026" x2="50256" y2="48026"/>
                        <a14:foregroundMark x1="42051" y1="31579" x2="42051" y2="31579"/>
                        <a14:foregroundMark x1="29231" y1="23684" x2="29231" y2="2368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59874" y="5115868"/>
            <a:ext cx="1857375" cy="1447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1AE6E7B-164C-404C-A5B3-E6984823568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371" y="3087573"/>
            <a:ext cx="1976013" cy="4496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6C94844-7B43-4C51-8A58-CF7606CB37B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3260" y="3077943"/>
            <a:ext cx="2454597" cy="45928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44D3671-3DA0-4230-8A07-5BC9C8B261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69683" y="3146950"/>
            <a:ext cx="2336951" cy="32126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98CC5CB-E4EC-4293-B251-771434F4C2FE}"/>
              </a:ext>
            </a:extLst>
          </p:cNvPr>
          <p:cNvSpPr txBox="1"/>
          <p:nvPr/>
        </p:nvSpPr>
        <p:spPr>
          <a:xfrm>
            <a:off x="13263277" y="2900061"/>
            <a:ext cx="892608" cy="64633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kumimoji="0" lang="en-US" sz="3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anose="020B0609020204030204" pitchFamily="49" charset="0"/>
                <a:sym typeface="Gill Sans"/>
              </a:rPr>
              <a:t>…</a:t>
            </a:r>
            <a:endParaRPr lang="es-ES" b="1" dirty="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0F3E9D2-DD91-424A-9F4F-452ADC91683F}"/>
              </a:ext>
            </a:extLst>
          </p:cNvPr>
          <p:cNvSpPr txBox="1"/>
          <p:nvPr/>
        </p:nvSpPr>
        <p:spPr>
          <a:xfrm>
            <a:off x="13773893" y="3146950"/>
            <a:ext cx="1536339" cy="28725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s-E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  <a:hlinkClick r:id="rId8"/>
              </a:rPr>
              <a:t>Comparativa</a:t>
            </a:r>
            <a:endParaRPr kumimoji="0" lang="es-ES" sz="1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0DC6768-B30F-422B-9F45-F0192ECDDCFB}"/>
              </a:ext>
            </a:extLst>
          </p:cNvPr>
          <p:cNvSpPr txBox="1"/>
          <p:nvPr/>
        </p:nvSpPr>
        <p:spPr>
          <a:xfrm>
            <a:off x="232535" y="2998361"/>
            <a:ext cx="1690721" cy="12336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s-ES" sz="1050" dirty="0"/>
              <a:t>Pros:</a:t>
            </a:r>
          </a:p>
          <a:p>
            <a:pPr marL="171450" marR="0" indent="-171450" algn="l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s-ES" sz="1050" dirty="0" err="1"/>
              <a:t>Layouts</a:t>
            </a:r>
            <a:r>
              <a:rPr lang="es-ES" sz="1050" dirty="0"/>
              <a:t> o  diseños ya construidos</a:t>
            </a:r>
          </a:p>
          <a:p>
            <a:pPr marL="171450" marR="0" indent="-171450" algn="l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s-ES" sz="105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Ahorras tiempo</a:t>
            </a:r>
          </a:p>
          <a:p>
            <a:pPr marL="171450" marR="0" indent="-171450" algn="l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s-ES" sz="1050" dirty="0"/>
              <a:t>Facilidad para integrar </a:t>
            </a:r>
            <a:r>
              <a:rPr lang="es-ES" sz="1050" dirty="0" err="1"/>
              <a:t>Vizs</a:t>
            </a:r>
            <a:r>
              <a:rPr lang="es-ES" sz="1050" dirty="0"/>
              <a:t> en </a:t>
            </a:r>
            <a:r>
              <a:rPr lang="es-ES" sz="1050" dirty="0" err="1"/>
              <a:t>frameworks</a:t>
            </a:r>
            <a:endParaRPr lang="es-ES" sz="1050" dirty="0"/>
          </a:p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ES" sz="105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C01E876-2D38-42FF-8DE0-3429009232DE}"/>
              </a:ext>
            </a:extLst>
          </p:cNvPr>
          <p:cNvSpPr txBox="1"/>
          <p:nvPr/>
        </p:nvSpPr>
        <p:spPr>
          <a:xfrm>
            <a:off x="107379" y="5115868"/>
            <a:ext cx="1992736" cy="212365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s-ES" sz="1100" dirty="0"/>
              <a:t>Pros:</a:t>
            </a:r>
          </a:p>
          <a:p>
            <a:pPr marL="171450" marR="0" indent="-171450" algn="l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s-ES" sz="1100" dirty="0"/>
              <a:t>Control total de la Visualización.</a:t>
            </a:r>
          </a:p>
          <a:p>
            <a:pPr marL="171450" marR="0" indent="-171450" algn="l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s-ES" sz="1100" dirty="0"/>
              <a:t>Importación de módulos</a:t>
            </a:r>
          </a:p>
          <a:p>
            <a:pPr marL="171450" marR="0" indent="-171450" algn="l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s-ES" sz="1100" dirty="0"/>
              <a:t>Funcionalidades para tratamiento de datos</a:t>
            </a:r>
          </a:p>
          <a:p>
            <a:pPr marL="171450" marR="0" indent="-171450" algn="l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s-ES" sz="1100" dirty="0"/>
              <a:t>Animaciones complejas</a:t>
            </a:r>
          </a:p>
          <a:p>
            <a:pPr marL="171450" marR="0" indent="-171450" algn="l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s-ES" sz="1100" dirty="0"/>
          </a:p>
          <a:p>
            <a:pPr marL="171450" marR="0" indent="-17145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s-ES" sz="1100" dirty="0"/>
          </a:p>
          <a:p>
            <a:pPr marL="171450" marR="0" indent="-17145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s-ES" sz="1100" dirty="0"/>
          </a:p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s-ES" sz="1100" dirty="0"/>
          </a:p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s-ES" sz="1100" dirty="0"/>
          </a:p>
        </p:txBody>
      </p:sp>
      <p:sp>
        <p:nvSpPr>
          <p:cNvPr id="27" name="Arrow: Up-Down 26">
            <a:extLst>
              <a:ext uri="{FF2B5EF4-FFF2-40B4-BE49-F238E27FC236}">
                <a16:creationId xmlns:a16="http://schemas.microsoft.com/office/drawing/2014/main" id="{2DD851FB-A1B1-4DA9-BF71-575AEB53B6A3}"/>
              </a:ext>
            </a:extLst>
          </p:cNvPr>
          <p:cNvSpPr/>
          <p:nvPr/>
        </p:nvSpPr>
        <p:spPr>
          <a:xfrm>
            <a:off x="1923255" y="2670463"/>
            <a:ext cx="176860" cy="4364181"/>
          </a:xfrm>
          <a:prstGeom prst="upDownArrow">
            <a:avLst/>
          </a:prstGeom>
          <a:solidFill>
            <a:schemeClr val="accent5">
              <a:lumMod val="60000"/>
              <a:lumOff val="40000"/>
            </a:schemeClr>
          </a:solidFill>
          <a:ln w="25400" cap="flat">
            <a:solidFill>
              <a:schemeClr val="accent5">
                <a:lumMod val="40000"/>
                <a:lumOff val="60000"/>
              </a:scheme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ES" sz="4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449727893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ogo keepcoding nuevo solo círculo (1)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11767" y="7305029"/>
            <a:ext cx="3483085" cy="2458890"/>
          </a:xfrm>
          <a:prstGeom prst="rect">
            <a:avLst/>
          </a:prstGeom>
        </p:spPr>
      </p:pic>
      <p:sp>
        <p:nvSpPr>
          <p:cNvPr id="101" name="Shape 10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s-ES" dirty="0"/>
              <a:t>¿Qué es SVG?</a:t>
            </a:r>
            <a:endParaRPr dirty="0"/>
          </a:p>
        </p:txBody>
      </p:sp>
      <p:sp>
        <p:nvSpPr>
          <p:cNvPr id="102" name="Shape 102"/>
          <p:cNvSpPr>
            <a:spLocks noGrp="1"/>
          </p:cNvSpPr>
          <p:nvPr>
            <p:ph type="body" sz="half" idx="1"/>
          </p:nvPr>
        </p:nvSpPr>
        <p:spPr>
          <a:xfrm>
            <a:off x="1779662" y="2612571"/>
            <a:ext cx="12990364" cy="3502479"/>
          </a:xfrm>
          <a:prstGeom prst="rect">
            <a:avLst/>
          </a:prstGeom>
        </p:spPr>
        <p:txBody>
          <a:bodyPr/>
          <a:lstStyle/>
          <a:p>
            <a:r>
              <a:rPr lang="es-ES" b="1" i="0" dirty="0">
                <a:solidFill>
                  <a:srgbClr val="2C3E50"/>
                </a:solidFill>
                <a:effectLst/>
                <a:latin typeface="Pompiere"/>
              </a:rPr>
              <a:t>				</a:t>
            </a:r>
            <a:r>
              <a:rPr lang="es-ES" sz="2800" b="1" i="0" dirty="0" err="1">
                <a:solidFill>
                  <a:srgbClr val="2C3E50"/>
                </a:solidFill>
                <a:effectLst/>
                <a:latin typeface="Pompiere"/>
              </a:rPr>
              <a:t>S</a:t>
            </a:r>
            <a:r>
              <a:rPr lang="es-ES" sz="2800" b="0" i="0" dirty="0" err="1">
                <a:solidFill>
                  <a:srgbClr val="2C3E50"/>
                </a:solidFill>
                <a:effectLst/>
                <a:latin typeface="Pompiere"/>
              </a:rPr>
              <a:t>calable</a:t>
            </a:r>
            <a:r>
              <a:rPr lang="es-ES" sz="2800" b="0" i="0" dirty="0">
                <a:solidFill>
                  <a:srgbClr val="2C3E50"/>
                </a:solidFill>
                <a:effectLst/>
                <a:latin typeface="Pompiere"/>
              </a:rPr>
              <a:t> </a:t>
            </a:r>
            <a:r>
              <a:rPr lang="es-ES" sz="2800" b="1" i="0" dirty="0">
                <a:solidFill>
                  <a:srgbClr val="2C3E50"/>
                </a:solidFill>
                <a:effectLst/>
                <a:latin typeface="Pompiere"/>
              </a:rPr>
              <a:t>V</a:t>
            </a:r>
            <a:r>
              <a:rPr lang="es-ES" sz="2800" b="0" i="0" dirty="0">
                <a:solidFill>
                  <a:srgbClr val="2C3E50"/>
                </a:solidFill>
                <a:effectLst/>
                <a:latin typeface="Pompiere"/>
              </a:rPr>
              <a:t>ector </a:t>
            </a:r>
            <a:r>
              <a:rPr lang="es-ES" sz="2800" b="1" i="0" dirty="0" err="1">
                <a:solidFill>
                  <a:srgbClr val="2C3E50"/>
                </a:solidFill>
                <a:effectLst/>
                <a:latin typeface="Pompiere"/>
              </a:rPr>
              <a:t>G</a:t>
            </a:r>
            <a:r>
              <a:rPr lang="es-ES" sz="2800" b="0" i="0" dirty="0" err="1">
                <a:solidFill>
                  <a:srgbClr val="2C3E50"/>
                </a:solidFill>
                <a:effectLst/>
                <a:latin typeface="Pompiere"/>
              </a:rPr>
              <a:t>raphics</a:t>
            </a:r>
            <a:r>
              <a:rPr lang="es-ES" sz="2800" b="0" i="0" dirty="0">
                <a:solidFill>
                  <a:srgbClr val="2C3E50"/>
                </a:solidFill>
                <a:effectLst/>
                <a:latin typeface="Pompiere"/>
              </a:rPr>
              <a:t> ( Gráficos escalables en formato vectorial)</a:t>
            </a:r>
          </a:p>
          <a:p>
            <a:endParaRPr lang="es-ES" sz="2800" dirty="0">
              <a:solidFill>
                <a:srgbClr val="2C3E50"/>
              </a:solidFill>
              <a:latin typeface="Pompiere"/>
            </a:endParaRPr>
          </a:p>
          <a:p>
            <a:endParaRPr lang="es-ES" sz="2800" b="0" i="0" dirty="0">
              <a:solidFill>
                <a:srgbClr val="2C3E50"/>
              </a:solidFill>
              <a:effectLst/>
              <a:latin typeface="Pompiere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dirty="0">
                <a:solidFill>
                  <a:srgbClr val="2C3E50"/>
                </a:solidFill>
                <a:latin typeface="Pompiere"/>
              </a:rPr>
              <a:t>E</a:t>
            </a:r>
            <a:r>
              <a:rPr lang="es-ES" b="0" i="0" dirty="0">
                <a:solidFill>
                  <a:srgbClr val="2C3E50"/>
                </a:solidFill>
                <a:effectLst/>
                <a:latin typeface="Pompiere"/>
              </a:rPr>
              <a:t>s un formato que usa </a:t>
            </a:r>
            <a:r>
              <a:rPr lang="es-ES" b="1" i="0" dirty="0">
                <a:solidFill>
                  <a:srgbClr val="2C3E50"/>
                </a:solidFill>
                <a:effectLst/>
                <a:latin typeface="Pompiere"/>
              </a:rPr>
              <a:t>texto</a:t>
            </a:r>
            <a:r>
              <a:rPr lang="es-ES" b="0" i="0" dirty="0">
                <a:solidFill>
                  <a:srgbClr val="2C3E50"/>
                </a:solidFill>
                <a:effectLst/>
                <a:latin typeface="Pompiere"/>
              </a:rPr>
              <a:t> para definir imágenes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s-ES" b="0" i="0" dirty="0">
              <a:solidFill>
                <a:srgbClr val="2C3E50"/>
              </a:solidFill>
              <a:effectLst/>
              <a:latin typeface="Pompiere"/>
            </a:endParaRPr>
          </a:p>
          <a:p>
            <a:pPr lvl="2"/>
            <a:r>
              <a:rPr lang="es-ES" sz="3200" dirty="0">
                <a:solidFill>
                  <a:srgbClr val="2C3E50"/>
                </a:solidFill>
                <a:latin typeface="Pompiere"/>
              </a:rPr>
              <a:t>              	  </a:t>
            </a:r>
            <a:r>
              <a:rPr lang="es-ES" sz="3200" b="1" dirty="0">
                <a:solidFill>
                  <a:srgbClr val="2C3E50"/>
                </a:solidFill>
                <a:latin typeface="Pompiere"/>
              </a:rPr>
              <a:t>Etiquetas</a:t>
            </a:r>
            <a:r>
              <a:rPr lang="es-ES" sz="3200" dirty="0">
                <a:solidFill>
                  <a:srgbClr val="2C3E50"/>
                </a:solidFill>
                <a:latin typeface="Pompiere"/>
              </a:rPr>
              <a:t> similares a las que usamos en lenguaje HTML</a:t>
            </a:r>
            <a:endParaRPr lang="es-ES" sz="3200" b="0" i="0" dirty="0">
              <a:solidFill>
                <a:srgbClr val="2C3E50"/>
              </a:solidFill>
              <a:effectLst/>
              <a:latin typeface="Pompiere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b="0" i="0" dirty="0">
                <a:solidFill>
                  <a:srgbClr val="2C3E50"/>
                </a:solidFill>
                <a:effectLst/>
                <a:latin typeface="Pompiere"/>
              </a:rPr>
              <a:t>Compatible con HTML (IE &gt;= 9)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3200" b="0" i="0" dirty="0">
                <a:solidFill>
                  <a:srgbClr val="2C3E50"/>
                </a:solidFill>
                <a:effectLst/>
                <a:latin typeface="Pompiere"/>
              </a:rPr>
              <a:t>Conceptualmente es un </a:t>
            </a:r>
            <a:r>
              <a:rPr lang="es-ES" sz="3200" b="1" i="0" dirty="0">
                <a:solidFill>
                  <a:srgbClr val="2C3E50"/>
                </a:solidFill>
                <a:effectLst/>
                <a:latin typeface="Pompiere"/>
              </a:rPr>
              <a:t>lienzo</a:t>
            </a:r>
            <a:r>
              <a:rPr lang="es-ES" sz="3200" b="0" i="0" dirty="0">
                <a:solidFill>
                  <a:srgbClr val="2C3E50"/>
                </a:solidFill>
                <a:effectLst/>
                <a:latin typeface="Pompiere"/>
              </a:rPr>
              <a:t> sobre el que incluir elementos gráficos</a:t>
            </a:r>
          </a:p>
          <a:p>
            <a:pPr algn="ctr"/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svg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‘800'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‘500'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svg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algn="ctr"/>
            <a:endParaRPr lang="es-ES" b="0" i="0" dirty="0">
              <a:solidFill>
                <a:srgbClr val="2C3E50"/>
              </a:solidFill>
              <a:effectLst/>
              <a:latin typeface="Pompiere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D67D52B5-4F26-496E-B6A4-0E07B5FC2BE3}"/>
              </a:ext>
            </a:extLst>
          </p:cNvPr>
          <p:cNvCxnSpPr>
            <a:cxnSpLocks/>
          </p:cNvCxnSpPr>
          <p:nvPr/>
        </p:nvCxnSpPr>
        <p:spPr>
          <a:xfrm>
            <a:off x="7427167" y="4572000"/>
            <a:ext cx="0" cy="634482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31F5404-0B71-41BA-A89D-04AE639A8AE4}"/>
              </a:ext>
            </a:extLst>
          </p:cNvPr>
          <p:cNvSpPr txBox="1"/>
          <p:nvPr/>
        </p:nvSpPr>
        <p:spPr>
          <a:xfrm>
            <a:off x="1205189" y="7868239"/>
            <a:ext cx="3910563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s-ES" sz="2400" dirty="0">
                <a:solidFill>
                  <a:srgbClr val="2C3E50"/>
                </a:solidFill>
                <a:latin typeface="Pompiere"/>
              </a:rPr>
              <a:t> 	  Etiqueta SVG</a:t>
            </a:r>
            <a:endParaRPr lang="es-ES" sz="2400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894422F-6C0B-4DB1-9B08-4E5633D4DD50}"/>
              </a:ext>
            </a:extLst>
          </p:cNvPr>
          <p:cNvCxnSpPr>
            <a:cxnSpLocks/>
          </p:cNvCxnSpPr>
          <p:nvPr/>
        </p:nvCxnSpPr>
        <p:spPr>
          <a:xfrm flipV="1">
            <a:off x="8556111" y="7270716"/>
            <a:ext cx="0" cy="607330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C8CED58-031D-4C35-B24B-D9DB000163D8}"/>
              </a:ext>
            </a:extLst>
          </p:cNvPr>
          <p:cNvSpPr txBox="1"/>
          <p:nvPr/>
        </p:nvSpPr>
        <p:spPr>
          <a:xfrm>
            <a:off x="6233762" y="7833926"/>
            <a:ext cx="3910563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s-ES" sz="2400" dirty="0">
                <a:solidFill>
                  <a:srgbClr val="2C3E50"/>
                </a:solidFill>
                <a:latin typeface="Pompiere"/>
              </a:rPr>
              <a:t> 	  Atributo Altura</a:t>
            </a:r>
            <a:endParaRPr lang="es-ES" sz="2400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FB35182-5E21-4E16-B7CC-DE833164A946}"/>
              </a:ext>
            </a:extLst>
          </p:cNvPr>
          <p:cNvCxnSpPr>
            <a:cxnSpLocks/>
          </p:cNvCxnSpPr>
          <p:nvPr/>
        </p:nvCxnSpPr>
        <p:spPr>
          <a:xfrm flipV="1">
            <a:off x="6111676" y="7295497"/>
            <a:ext cx="0" cy="607330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561B26D2-2312-46F0-9BA7-F30DB66B5E2D}"/>
              </a:ext>
            </a:extLst>
          </p:cNvPr>
          <p:cNvSpPr txBox="1"/>
          <p:nvPr/>
        </p:nvSpPr>
        <p:spPr>
          <a:xfrm>
            <a:off x="3789327" y="7858707"/>
            <a:ext cx="3910563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s-ES" sz="2400" dirty="0">
                <a:solidFill>
                  <a:srgbClr val="2C3E50"/>
                </a:solidFill>
                <a:latin typeface="Pompiere"/>
              </a:rPr>
              <a:t> 	  Atributo Ancho</a:t>
            </a:r>
            <a:endParaRPr lang="es-ES" sz="2400" dirty="0"/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F2BC0056-D3AE-4861-8852-C1F4D0D84D7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072550" y="7306054"/>
            <a:ext cx="824612" cy="459869"/>
          </a:xfrm>
          <a:prstGeom prst="bentConnector3">
            <a:avLst>
              <a:gd name="adj1" fmla="val 99787"/>
            </a:avLst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61FE32B5-F3EF-448D-A2A1-498F173C37CA}"/>
              </a:ext>
            </a:extLst>
          </p:cNvPr>
          <p:cNvSpPr txBox="1"/>
          <p:nvPr/>
        </p:nvSpPr>
        <p:spPr>
          <a:xfrm>
            <a:off x="8508562" y="7148018"/>
            <a:ext cx="3910563" cy="3077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s-ES" sz="1400" dirty="0">
                <a:solidFill>
                  <a:srgbClr val="2C3E50"/>
                </a:solidFill>
                <a:latin typeface="Pompiere"/>
              </a:rPr>
              <a:t>Pixeles</a:t>
            </a:r>
            <a:endParaRPr lang="es-ES" sz="24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B7397AF-51E8-4BBD-ABDA-F94D7CB9527D}"/>
              </a:ext>
            </a:extLst>
          </p:cNvPr>
          <p:cNvSpPr txBox="1"/>
          <p:nvPr/>
        </p:nvSpPr>
        <p:spPr>
          <a:xfrm>
            <a:off x="5543863" y="7184242"/>
            <a:ext cx="3012248" cy="3077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s-ES" sz="1400" dirty="0">
                <a:solidFill>
                  <a:srgbClr val="2C3E50"/>
                </a:solidFill>
                <a:latin typeface="Pompiere"/>
              </a:rPr>
              <a:t>    Pixeles</a:t>
            </a:r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val="2800466817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ogo keepcoding nuevo solo círculo (1)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11767" y="7305029"/>
            <a:ext cx="3483085" cy="2458890"/>
          </a:xfrm>
          <a:prstGeom prst="rect">
            <a:avLst/>
          </a:prstGeom>
        </p:spPr>
      </p:pic>
      <p:sp>
        <p:nvSpPr>
          <p:cNvPr id="102" name="Shape 102"/>
          <p:cNvSpPr>
            <a:spLocks noGrp="1"/>
          </p:cNvSpPr>
          <p:nvPr>
            <p:ph type="body" sz="half" idx="1"/>
          </p:nvPr>
        </p:nvSpPr>
        <p:spPr>
          <a:xfrm>
            <a:off x="1779662" y="3028950"/>
            <a:ext cx="12990364" cy="3086100"/>
          </a:xfrm>
          <a:prstGeom prst="rect">
            <a:avLst/>
          </a:prstGeom>
        </p:spPr>
        <p:txBody>
          <a:bodyPr/>
          <a:lstStyle/>
          <a:p>
            <a:pPr algn="ctr"/>
            <a:endParaRPr lang="es-ES" b="0" i="0" dirty="0">
              <a:solidFill>
                <a:srgbClr val="2C3E50"/>
              </a:solidFill>
              <a:effectLst/>
              <a:latin typeface="Pompiere"/>
            </a:endParaRPr>
          </a:p>
          <a:p>
            <a:pPr algn="ctr"/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svg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‘800'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‘500’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dirty="0">
              <a:solidFill>
                <a:srgbClr val="808080"/>
              </a:solidFill>
              <a:latin typeface="Consolas" panose="020B0609020204030204" pitchFamily="49" charset="0"/>
            </a:endParaRPr>
          </a:p>
          <a:p>
            <a:pPr algn="ctr"/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...</a:t>
            </a:r>
            <a:endParaRPr lang="en-US" b="0" dirty="0">
              <a:solidFill>
                <a:srgbClr val="808080"/>
              </a:solidFill>
              <a:effectLst/>
              <a:latin typeface="Consolas" panose="020B0609020204030204" pitchFamily="49" charset="0"/>
            </a:endParaRPr>
          </a:p>
          <a:p>
            <a:pPr algn="ctr"/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svg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algn="ctr"/>
            <a:endParaRPr lang="es-ES" b="0" i="0" dirty="0">
              <a:solidFill>
                <a:srgbClr val="2C3E50"/>
              </a:solidFill>
              <a:effectLst/>
              <a:latin typeface="Pompiere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94D0F4A-2441-4D29-8514-22D4DE343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SVG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68BC10-063D-4532-9DA6-ECB863ECB98E}"/>
              </a:ext>
            </a:extLst>
          </p:cNvPr>
          <p:cNvSpPr txBox="1"/>
          <p:nvPr/>
        </p:nvSpPr>
        <p:spPr>
          <a:xfrm>
            <a:off x="1087017" y="5237887"/>
            <a:ext cx="5276461" cy="175432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ctr"/>
            <a:r>
              <a:rPr lang="es-ES" b="0" i="0" dirty="0">
                <a:solidFill>
                  <a:srgbClr val="2C3E50"/>
                </a:solidFill>
                <a:effectLst/>
                <a:latin typeface="Pompiere"/>
              </a:rPr>
              <a:t>Dentro de nuestro lienzo podemos incluir elementos gráficos</a:t>
            </a:r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A72AF7F6-2D76-49D0-8BCC-A7B774EB7FA5}"/>
              </a:ext>
            </a:extLst>
          </p:cNvPr>
          <p:cNvCxnSpPr>
            <a:stCxn id="8" idx="0"/>
          </p:cNvCxnSpPr>
          <p:nvPr/>
        </p:nvCxnSpPr>
        <p:spPr>
          <a:xfrm rot="5400000" flipH="1" flipV="1">
            <a:off x="5215273" y="3081976"/>
            <a:ext cx="665887" cy="3645936"/>
          </a:xfrm>
          <a:prstGeom prst="bentConnector2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4008074007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5745DE7-B3FF-474F-9BE3-EC4B7E74BCAE}"/>
              </a:ext>
            </a:extLst>
          </p:cNvPr>
          <p:cNvSpPr/>
          <p:nvPr/>
        </p:nvSpPr>
        <p:spPr>
          <a:xfrm>
            <a:off x="3544223" y="4750877"/>
            <a:ext cx="9461241" cy="2851020"/>
          </a:xfrm>
          <a:prstGeom prst="rect">
            <a:avLst/>
          </a:prstGeom>
          <a:solidFill>
            <a:schemeClr val="bg1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ES" sz="4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3" name="Picture 2" descr="Logo keepcoding nuevo solo círculo (1)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11767" y="7305029"/>
            <a:ext cx="3483085" cy="2458890"/>
          </a:xfrm>
          <a:prstGeom prst="rect">
            <a:avLst/>
          </a:prstGeom>
        </p:spPr>
      </p:pic>
      <p:sp>
        <p:nvSpPr>
          <p:cNvPr id="102" name="Shape 102"/>
          <p:cNvSpPr>
            <a:spLocks noGrp="1"/>
          </p:cNvSpPr>
          <p:nvPr>
            <p:ph type="body" sz="half" idx="1"/>
          </p:nvPr>
        </p:nvSpPr>
        <p:spPr>
          <a:xfrm>
            <a:off x="1779662" y="3028950"/>
            <a:ext cx="12990364" cy="3086100"/>
          </a:xfrm>
          <a:prstGeom prst="rect">
            <a:avLst/>
          </a:prstGeom>
        </p:spPr>
        <p:txBody>
          <a:bodyPr/>
          <a:lstStyle/>
          <a:p>
            <a:pPr algn="ctr"/>
            <a:endParaRPr lang="es-ES" b="0" i="0" dirty="0">
              <a:solidFill>
                <a:srgbClr val="2C3E50"/>
              </a:solidFill>
              <a:effectLst/>
              <a:latin typeface="Pompiere"/>
            </a:endParaRPr>
          </a:p>
          <a:p>
            <a:pPr algn="ctr"/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svg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‘800'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‘500’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 …&lt;/</a:t>
            </a:r>
            <a:r>
              <a:rPr lang="en-US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svg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algn="ctr"/>
            <a:endParaRPr lang="es-ES" b="0" i="0" dirty="0">
              <a:solidFill>
                <a:srgbClr val="2C3E50"/>
              </a:solidFill>
              <a:effectLst/>
              <a:latin typeface="Pompiere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94D0F4A-2441-4D29-8514-22D4DE343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SVG </a:t>
            </a:r>
            <a:r>
              <a:rPr lang="es-ES" sz="2800" dirty="0"/>
              <a:t>¿Cómo es nuestro lienzo?</a:t>
            </a:r>
            <a:endParaRPr lang="es-E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A0D1746-4CA2-483C-8B7A-953A8128508A}"/>
              </a:ext>
            </a:extLst>
          </p:cNvPr>
          <p:cNvSpPr/>
          <p:nvPr/>
        </p:nvSpPr>
        <p:spPr>
          <a:xfrm>
            <a:off x="3822904" y="5038530"/>
            <a:ext cx="72000" cy="72000"/>
          </a:xfrm>
          <a:prstGeom prst="ellipse">
            <a:avLst/>
          </a:prstGeom>
          <a:solidFill>
            <a:schemeClr val="tx1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ES" sz="4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25AA48-5BA4-4A6A-BA19-47687B7E9940}"/>
              </a:ext>
            </a:extLst>
          </p:cNvPr>
          <p:cNvSpPr txBox="1"/>
          <p:nvPr/>
        </p:nvSpPr>
        <p:spPr>
          <a:xfrm>
            <a:off x="3808034" y="4915512"/>
            <a:ext cx="679739" cy="31803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s-E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(0,0)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99B4FFC-764E-4508-9D63-A5BDDDA823FC}"/>
              </a:ext>
            </a:extLst>
          </p:cNvPr>
          <p:cNvSpPr txBox="1"/>
          <p:nvPr/>
        </p:nvSpPr>
        <p:spPr>
          <a:xfrm>
            <a:off x="13005464" y="7250316"/>
            <a:ext cx="1063689" cy="31803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s-E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(800,500)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EC6FC92-D6BC-4A3F-90A2-6113C336AD9D}"/>
              </a:ext>
            </a:extLst>
          </p:cNvPr>
          <p:cNvSpPr/>
          <p:nvPr/>
        </p:nvSpPr>
        <p:spPr>
          <a:xfrm rot="19789392" flipH="1" flipV="1">
            <a:off x="12654891" y="7373334"/>
            <a:ext cx="72000" cy="72000"/>
          </a:xfrm>
          <a:prstGeom prst="ellipse">
            <a:avLst/>
          </a:prstGeom>
          <a:solidFill>
            <a:schemeClr val="tx1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ES" sz="4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61397D6-C6B2-44C6-8E96-CD0762C8E2B9}"/>
              </a:ext>
            </a:extLst>
          </p:cNvPr>
          <p:cNvSpPr txBox="1"/>
          <p:nvPr/>
        </p:nvSpPr>
        <p:spPr>
          <a:xfrm>
            <a:off x="1058487" y="4915512"/>
            <a:ext cx="2522028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s-E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Por defecto los elementos se dibujan a partir del pixel 0,0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0AB680E-45FE-4AD9-AC2F-407AE424C16E}"/>
              </a:ext>
            </a:extLst>
          </p:cNvPr>
          <p:cNvSpPr txBox="1"/>
          <p:nvPr/>
        </p:nvSpPr>
        <p:spPr>
          <a:xfrm>
            <a:off x="10700550" y="7721600"/>
            <a:ext cx="5276461" cy="64633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ctr"/>
            <a:r>
              <a:rPr lang="es-ES" sz="1800" b="0" i="0" dirty="0">
                <a:solidFill>
                  <a:srgbClr val="2C3E50"/>
                </a:solidFill>
                <a:effectLst/>
                <a:latin typeface="Pompiere"/>
              </a:rPr>
              <a:t>¿Cuáles son los elementos qu</a:t>
            </a:r>
            <a:r>
              <a:rPr lang="es-ES" sz="1800" dirty="0">
                <a:solidFill>
                  <a:srgbClr val="2C3E50"/>
                </a:solidFill>
                <a:latin typeface="Pompiere"/>
              </a:rPr>
              <a:t>e podemos incluir en nuestro lienzo </a:t>
            </a:r>
            <a:r>
              <a:rPr lang="es-ES" sz="1800" dirty="0" err="1">
                <a:solidFill>
                  <a:srgbClr val="2C3E50"/>
                </a:solidFill>
                <a:latin typeface="Pompiere"/>
              </a:rPr>
              <a:t>svg</a:t>
            </a:r>
            <a:r>
              <a:rPr lang="es-ES" sz="1800" dirty="0">
                <a:solidFill>
                  <a:srgbClr val="2C3E50"/>
                </a:solidFill>
                <a:latin typeface="Pompiere"/>
              </a:rPr>
              <a:t>? </a:t>
            </a:r>
            <a:r>
              <a:rPr lang="es-ES" sz="1800" dirty="0">
                <a:solidFill>
                  <a:srgbClr val="2C3E50"/>
                </a:solidFill>
                <a:latin typeface="Pompiere"/>
                <a:hlinkClick r:id="rId3"/>
              </a:rPr>
              <a:t>Wiki</a:t>
            </a:r>
            <a:endParaRPr lang="es-ES" sz="1800" b="0" i="0" dirty="0">
              <a:solidFill>
                <a:srgbClr val="2C3E50"/>
              </a:solidFill>
              <a:effectLst/>
              <a:latin typeface="Pompiere"/>
            </a:endParaRPr>
          </a:p>
        </p:txBody>
      </p:sp>
    </p:spTree>
    <p:extLst>
      <p:ext uri="{BB962C8B-B14F-4D97-AF65-F5344CB8AC3E}">
        <p14:creationId xmlns:p14="http://schemas.microsoft.com/office/powerpoint/2010/main" val="2573865269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ogo keepcoding nuevo solo círculo (1)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11767" y="7305029"/>
            <a:ext cx="3483085" cy="2458890"/>
          </a:xfrm>
          <a:prstGeom prst="rect">
            <a:avLst/>
          </a:prstGeom>
        </p:spPr>
      </p:pic>
      <p:sp>
        <p:nvSpPr>
          <p:cNvPr id="102" name="Shape 102"/>
          <p:cNvSpPr>
            <a:spLocks noGrp="1"/>
          </p:cNvSpPr>
          <p:nvPr>
            <p:ph type="body" sz="half" idx="1"/>
          </p:nvPr>
        </p:nvSpPr>
        <p:spPr>
          <a:xfrm>
            <a:off x="1779662" y="3028950"/>
            <a:ext cx="14716860" cy="4692650"/>
          </a:xfrm>
          <a:prstGeom prst="rect">
            <a:avLst/>
          </a:prstGeo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dirty="0">
                <a:solidFill>
                  <a:srgbClr val="2C3E50"/>
                </a:solidFill>
                <a:latin typeface="Pompiere"/>
              </a:rPr>
              <a:t>Elementos gráficos básicos</a:t>
            </a:r>
          </a:p>
          <a:p>
            <a:pPr lvl="5" indent="0"/>
            <a:r>
              <a:rPr lang="es-ES" dirty="0">
                <a:solidFill>
                  <a:srgbClr val="2C3E50"/>
                </a:solidFill>
                <a:latin typeface="Pompiere"/>
              </a:rPr>
              <a:t>									</a:t>
            </a:r>
            <a:r>
              <a:rPr lang="es-ES" b="0" i="0" dirty="0">
                <a:solidFill>
                  <a:srgbClr val="2C3E50"/>
                </a:solidFill>
                <a:effectLst/>
                <a:latin typeface="Pompiere"/>
              </a:rPr>
              <a:t>Rectángulo: </a:t>
            </a:r>
            <a:r>
              <a:rPr lang="es-ES" b="1" i="0" dirty="0" err="1">
                <a:solidFill>
                  <a:srgbClr val="2C3E50"/>
                </a:solidFill>
                <a:effectLst/>
                <a:latin typeface="Pompiere"/>
              </a:rPr>
              <a:t>rect</a:t>
            </a:r>
            <a:endParaRPr lang="es-ES" b="1" i="0" dirty="0">
              <a:solidFill>
                <a:srgbClr val="2C3E50"/>
              </a:solidFill>
              <a:effectLst/>
              <a:latin typeface="Pompiere"/>
            </a:endParaRPr>
          </a:p>
          <a:p>
            <a:pPr algn="ctr"/>
            <a:endParaRPr lang="es-ES" b="0" i="0" dirty="0">
              <a:solidFill>
                <a:srgbClr val="2C3E50"/>
              </a:solidFill>
              <a:effectLst/>
              <a:latin typeface="Pompiere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rect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"100"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"100"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"100"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“40"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algn="ctr"/>
            <a:r>
              <a:rPr lang="es-ES" b="0" i="0" dirty="0">
                <a:solidFill>
                  <a:srgbClr val="2C3E50"/>
                </a:solidFill>
                <a:effectLst/>
                <a:latin typeface="Pompiere"/>
              </a:rPr>
              <a:t>Circulo: </a:t>
            </a:r>
            <a:r>
              <a:rPr lang="es-ES" b="1" i="0" dirty="0" err="1">
                <a:solidFill>
                  <a:srgbClr val="2C3E50"/>
                </a:solidFill>
                <a:effectLst/>
                <a:latin typeface="Pompiere"/>
              </a:rPr>
              <a:t>circle</a:t>
            </a:r>
            <a:endParaRPr lang="es-ES" b="1" i="0" dirty="0">
              <a:solidFill>
                <a:srgbClr val="2C3E50"/>
              </a:solidFill>
              <a:effectLst/>
              <a:latin typeface="Pompiere"/>
            </a:endParaRPr>
          </a:p>
          <a:p>
            <a:r>
              <a:rPr lang="es-E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   </a:t>
            </a:r>
            <a:r>
              <a:rPr lang="es-E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s-ES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circle</a:t>
            </a:r>
            <a:r>
              <a:rPr lang="es-E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s-E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cx</a:t>
            </a:r>
            <a:r>
              <a:rPr lang="es-E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s-E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"250"</a:t>
            </a:r>
            <a:r>
              <a:rPr lang="es-E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s-E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cy</a:t>
            </a:r>
            <a:r>
              <a:rPr lang="es-E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s-E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"25"</a:t>
            </a:r>
            <a:r>
              <a:rPr lang="es-E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s-E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</a:t>
            </a:r>
            <a:r>
              <a:rPr lang="es-E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s-E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"25"</a:t>
            </a:r>
            <a:r>
              <a:rPr lang="es-E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s-E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s-E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endParaRPr lang="es-E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algn="ctr"/>
            <a:endParaRPr lang="es-ES" b="0" i="0" dirty="0">
              <a:solidFill>
                <a:srgbClr val="2C3E50"/>
              </a:solidFill>
              <a:effectLst/>
              <a:latin typeface="Pompiere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94D0F4A-2441-4D29-8514-22D4DE343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SVG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106D32C-5496-4362-A8B6-457C432BCE12}"/>
              </a:ext>
            </a:extLst>
          </p:cNvPr>
          <p:cNvSpPr/>
          <p:nvPr/>
        </p:nvSpPr>
        <p:spPr>
          <a:xfrm>
            <a:off x="10506269" y="3713584"/>
            <a:ext cx="2071396" cy="373224"/>
          </a:xfrm>
          <a:prstGeom prst="rect">
            <a:avLst/>
          </a:prstGeom>
          <a:solidFill>
            <a:schemeClr val="tx1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ES" sz="4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64DE6DB-4EE3-4BB9-95D9-91B52A5C3D23}"/>
              </a:ext>
            </a:extLst>
          </p:cNvPr>
          <p:cNvSpPr/>
          <p:nvPr/>
        </p:nvSpPr>
        <p:spPr>
          <a:xfrm>
            <a:off x="10991461" y="5766318"/>
            <a:ext cx="447870" cy="503853"/>
          </a:xfrm>
          <a:prstGeom prst="ellipse">
            <a:avLst/>
          </a:prstGeom>
          <a:solidFill>
            <a:schemeClr val="tx1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ES" sz="4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919306570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ogo keepcoding nuevo solo círculo (1)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11767" y="7305029"/>
            <a:ext cx="3483085" cy="2458890"/>
          </a:xfrm>
          <a:prstGeom prst="rect">
            <a:avLst/>
          </a:prstGeom>
        </p:spPr>
      </p:pic>
      <p:sp>
        <p:nvSpPr>
          <p:cNvPr id="102" name="Shape 102"/>
          <p:cNvSpPr>
            <a:spLocks noGrp="1"/>
          </p:cNvSpPr>
          <p:nvPr>
            <p:ph type="body" sz="half" idx="1"/>
          </p:nvPr>
        </p:nvSpPr>
        <p:spPr>
          <a:xfrm>
            <a:off x="537889" y="3034782"/>
            <a:ext cx="16041808" cy="4692650"/>
          </a:xfrm>
          <a:prstGeom prst="rect">
            <a:avLst/>
          </a:prstGeo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dirty="0">
                <a:solidFill>
                  <a:srgbClr val="2C3E50"/>
                </a:solidFill>
                <a:latin typeface="Pompiere"/>
              </a:rPr>
              <a:t>Elementos gráficos básicos</a:t>
            </a:r>
          </a:p>
          <a:p>
            <a:pPr lvl="5" indent="0"/>
            <a:r>
              <a:rPr lang="es-ES" dirty="0">
                <a:solidFill>
                  <a:srgbClr val="2C3E50"/>
                </a:solidFill>
                <a:latin typeface="Pompiere"/>
              </a:rPr>
              <a:t>									</a:t>
            </a:r>
            <a:r>
              <a:rPr lang="es-ES" b="0" i="0" dirty="0">
                <a:solidFill>
                  <a:srgbClr val="2C3E50"/>
                </a:solidFill>
                <a:effectLst/>
                <a:latin typeface="Pompiere"/>
              </a:rPr>
              <a:t>Elipse: </a:t>
            </a:r>
            <a:r>
              <a:rPr lang="es-ES" b="1" i="0" dirty="0" err="1">
                <a:solidFill>
                  <a:srgbClr val="2C3E50"/>
                </a:solidFill>
                <a:effectLst/>
                <a:latin typeface="Pompiere"/>
              </a:rPr>
              <a:t>ellipse</a:t>
            </a:r>
            <a:endParaRPr lang="es-ES" b="1" i="0" dirty="0">
              <a:solidFill>
                <a:srgbClr val="2C3E50"/>
              </a:solidFill>
              <a:effectLst/>
              <a:latin typeface="Pompiere"/>
            </a:endParaRPr>
          </a:p>
          <a:p>
            <a:pPr algn="ctr"/>
            <a:endParaRPr lang="es-ES" b="0" i="0" dirty="0">
              <a:solidFill>
                <a:srgbClr val="2C3E50"/>
              </a:solidFill>
              <a:effectLst/>
              <a:latin typeface="Pompiere"/>
            </a:endParaRPr>
          </a:p>
          <a:p>
            <a:r>
              <a:rPr lang="fr-F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fr-F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F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ellipse</a:t>
            </a:r>
            <a:r>
              <a:rPr lang="fr-F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F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cx</a:t>
            </a:r>
            <a:r>
              <a:rPr lang="fr-F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"250"</a:t>
            </a:r>
            <a:r>
              <a:rPr lang="fr-F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F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cy</a:t>
            </a:r>
            <a:r>
              <a:rPr lang="fr-F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"25"</a:t>
            </a:r>
            <a:r>
              <a:rPr lang="fr-F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F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rx</a:t>
            </a:r>
            <a:r>
              <a:rPr lang="fr-F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"100"</a:t>
            </a:r>
            <a:r>
              <a:rPr lang="fr-F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F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ry</a:t>
            </a:r>
            <a:r>
              <a:rPr lang="fr-F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"25"</a:t>
            </a:r>
            <a:r>
              <a:rPr lang="fr-F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algn="ctr"/>
            <a:endParaRPr lang="es-ES" b="0" i="0" dirty="0">
              <a:solidFill>
                <a:srgbClr val="2C3E50"/>
              </a:solidFill>
              <a:effectLst/>
              <a:latin typeface="Pompiere"/>
            </a:endParaRPr>
          </a:p>
          <a:p>
            <a:pPr algn="ctr"/>
            <a:r>
              <a:rPr lang="es-ES" b="0" i="0" dirty="0">
                <a:solidFill>
                  <a:srgbClr val="2C3E50"/>
                </a:solidFill>
                <a:effectLst/>
                <a:latin typeface="Pompiere"/>
              </a:rPr>
              <a:t>Línea: </a:t>
            </a:r>
            <a:r>
              <a:rPr lang="es-ES" b="1" i="0" dirty="0">
                <a:solidFill>
                  <a:srgbClr val="2C3E50"/>
                </a:solidFill>
                <a:effectLst/>
                <a:latin typeface="Pompiere"/>
              </a:rPr>
              <a:t>line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line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x1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"0"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y1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"0"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"500"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"50"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stroke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"black"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algn="ctr"/>
            <a:endParaRPr lang="es-ES" b="0" i="0" dirty="0">
              <a:solidFill>
                <a:srgbClr val="2C3E50"/>
              </a:solidFill>
              <a:effectLst/>
              <a:latin typeface="Pompiere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94D0F4A-2441-4D29-8514-22D4DE343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SVG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FD0C89E2-29FE-487C-A02A-24B8772557D8}"/>
              </a:ext>
            </a:extLst>
          </p:cNvPr>
          <p:cNvSpPr/>
          <p:nvPr/>
        </p:nvSpPr>
        <p:spPr>
          <a:xfrm>
            <a:off x="8558793" y="3732245"/>
            <a:ext cx="1604865" cy="373224"/>
          </a:xfrm>
          <a:prstGeom prst="ellipse">
            <a:avLst/>
          </a:prstGeom>
          <a:solidFill>
            <a:schemeClr val="tx1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ES" sz="4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B41F2A8-0DF7-4286-903B-13FD3CFFCD3D}"/>
              </a:ext>
            </a:extLst>
          </p:cNvPr>
          <p:cNvCxnSpPr/>
          <p:nvPr/>
        </p:nvCxnSpPr>
        <p:spPr>
          <a:xfrm>
            <a:off x="10163658" y="5915608"/>
            <a:ext cx="2258008" cy="29858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213262438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ogo keepcoding nuevo solo círculo (1)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11767" y="7305029"/>
            <a:ext cx="3483085" cy="2458890"/>
          </a:xfrm>
          <a:prstGeom prst="rect">
            <a:avLst/>
          </a:prstGeom>
        </p:spPr>
      </p:pic>
      <p:sp>
        <p:nvSpPr>
          <p:cNvPr id="102" name="Shape 102"/>
          <p:cNvSpPr>
            <a:spLocks noGrp="1"/>
          </p:cNvSpPr>
          <p:nvPr>
            <p:ph type="body" sz="half" idx="1"/>
          </p:nvPr>
        </p:nvSpPr>
        <p:spPr>
          <a:xfrm>
            <a:off x="1435741" y="3028950"/>
            <a:ext cx="15026379" cy="4692650"/>
          </a:xfrm>
          <a:prstGeom prst="rect">
            <a:avLst/>
          </a:prstGeo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dirty="0" err="1">
                <a:solidFill>
                  <a:srgbClr val="2C3E50"/>
                </a:solidFill>
                <a:latin typeface="Pompiere"/>
              </a:rPr>
              <a:t>Path</a:t>
            </a:r>
            <a:r>
              <a:rPr lang="es-ES" dirty="0">
                <a:solidFill>
                  <a:srgbClr val="2C3E50"/>
                </a:solidFill>
                <a:latin typeface="Pompiere"/>
              </a:rPr>
              <a:t>: elemento grafico mas poderoso en SVG</a:t>
            </a:r>
          </a:p>
          <a:p>
            <a:r>
              <a:rPr lang="es-ES" dirty="0">
                <a:solidFill>
                  <a:srgbClr val="2C3E50"/>
                </a:solidFill>
                <a:latin typeface="Pompiere"/>
              </a:rPr>
              <a:t>									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</a:p>
          <a:p>
            <a:r>
              <a:rPr lang="en-US" dirty="0">
                <a:solidFill>
                  <a:srgbClr val="2C3E50"/>
                </a:solidFill>
                <a:latin typeface="Pompiere"/>
              </a:rPr>
              <a:t>Nos </a:t>
            </a:r>
            <a:r>
              <a:rPr lang="en-US" dirty="0" err="1">
                <a:solidFill>
                  <a:srgbClr val="2C3E50"/>
                </a:solidFill>
                <a:latin typeface="Pompiere"/>
              </a:rPr>
              <a:t>permite</a:t>
            </a:r>
            <a:r>
              <a:rPr lang="en-US" dirty="0">
                <a:solidFill>
                  <a:srgbClr val="2C3E50"/>
                </a:solidFill>
                <a:latin typeface="Pompiere"/>
              </a:rPr>
              <a:t> </a:t>
            </a:r>
            <a:r>
              <a:rPr lang="en-US" dirty="0" err="1">
                <a:solidFill>
                  <a:srgbClr val="2C3E50"/>
                </a:solidFill>
                <a:latin typeface="Pompiere"/>
              </a:rPr>
              <a:t>crear</a:t>
            </a:r>
            <a:r>
              <a:rPr lang="en-US" dirty="0">
                <a:solidFill>
                  <a:srgbClr val="2C3E50"/>
                </a:solidFill>
                <a:latin typeface="Pompiere"/>
              </a:rPr>
              <a:t> </a:t>
            </a:r>
            <a:r>
              <a:rPr lang="en-US" dirty="0" err="1">
                <a:solidFill>
                  <a:srgbClr val="2C3E50"/>
                </a:solidFill>
                <a:latin typeface="Pompiere"/>
              </a:rPr>
              <a:t>formas</a:t>
            </a:r>
            <a:r>
              <a:rPr lang="en-US" dirty="0">
                <a:solidFill>
                  <a:srgbClr val="2C3E50"/>
                </a:solidFill>
                <a:latin typeface="Pompiere"/>
              </a:rPr>
              <a:t> </a:t>
            </a:r>
            <a:r>
              <a:rPr lang="en-US" dirty="0" err="1">
                <a:solidFill>
                  <a:srgbClr val="2C3E50"/>
                </a:solidFill>
                <a:latin typeface="Pompiere"/>
              </a:rPr>
              <a:t>complejas</a:t>
            </a:r>
            <a:r>
              <a:rPr lang="en-US" dirty="0">
                <a:solidFill>
                  <a:srgbClr val="2C3E50"/>
                </a:solidFill>
                <a:latin typeface="Pompiere"/>
              </a:rPr>
              <a:t> </a:t>
            </a:r>
            <a:r>
              <a:rPr lang="en-US" dirty="0" err="1">
                <a:solidFill>
                  <a:srgbClr val="2C3E50"/>
                </a:solidFill>
                <a:latin typeface="Pompiere"/>
              </a:rPr>
              <a:t>combinando</a:t>
            </a:r>
            <a:r>
              <a:rPr lang="en-US" dirty="0">
                <a:solidFill>
                  <a:srgbClr val="2C3E50"/>
                </a:solidFill>
                <a:latin typeface="Pompiere"/>
              </a:rPr>
              <a:t> multiples </a:t>
            </a:r>
            <a:r>
              <a:rPr lang="en-US" dirty="0" err="1">
                <a:solidFill>
                  <a:srgbClr val="2C3E50"/>
                </a:solidFill>
                <a:latin typeface="Pompiere"/>
              </a:rPr>
              <a:t>lineas</a:t>
            </a:r>
            <a:r>
              <a:rPr lang="en-US" dirty="0">
                <a:solidFill>
                  <a:srgbClr val="2C3E50"/>
                </a:solidFill>
                <a:latin typeface="Pompiere"/>
              </a:rPr>
              <a:t> y </a:t>
            </a:r>
            <a:r>
              <a:rPr lang="en-US" dirty="0" err="1">
                <a:solidFill>
                  <a:srgbClr val="2C3E50"/>
                </a:solidFill>
                <a:latin typeface="Pompiere"/>
              </a:rPr>
              <a:t>curvaturas</a:t>
            </a:r>
            <a:r>
              <a:rPr lang="en-US" dirty="0">
                <a:solidFill>
                  <a:srgbClr val="2C3E50"/>
                </a:solidFill>
                <a:latin typeface="Pompiere"/>
              </a:rPr>
              <a:t>. </a:t>
            </a:r>
          </a:p>
          <a:p>
            <a:endParaRPr lang="en-US" b="0" dirty="0">
              <a:solidFill>
                <a:srgbClr val="F44747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44747"/>
                </a:solidFill>
                <a:effectLst/>
                <a:latin typeface="Consolas" panose="020B0609020204030204" pitchFamily="49" charset="0"/>
              </a:rPr>
              <a:t>&lt;path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 100 100 L 300 100 L 200 300 z"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fill=“blue”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s-ES" dirty="0">
                <a:solidFill>
                  <a:srgbClr val="2C3E50"/>
                </a:solidFill>
                <a:latin typeface="Pompiere"/>
                <a:hlinkClick r:id="rId3"/>
              </a:rPr>
              <a:t>Wiki</a:t>
            </a:r>
            <a:endParaRPr lang="es-ES" b="0" i="0" dirty="0">
              <a:solidFill>
                <a:srgbClr val="2C3E50"/>
              </a:solidFill>
              <a:effectLst/>
              <a:latin typeface="Pompiere"/>
            </a:endParaRPr>
          </a:p>
          <a:p>
            <a:endParaRPr lang="es-ES" b="0" i="0" dirty="0">
              <a:solidFill>
                <a:srgbClr val="2C3E50"/>
              </a:solidFill>
              <a:effectLst/>
              <a:latin typeface="Pompiere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94D0F4A-2441-4D29-8514-22D4DE343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SVG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5BF1DD-4418-4600-ADB3-51262DB45EE0}"/>
              </a:ext>
            </a:extLst>
          </p:cNvPr>
          <p:cNvSpPr txBox="1"/>
          <p:nvPr/>
        </p:nvSpPr>
        <p:spPr>
          <a:xfrm>
            <a:off x="3191069" y="4918020"/>
            <a:ext cx="2164702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s-ES" sz="20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Move</a:t>
            </a:r>
            <a:r>
              <a:rPr kumimoji="0" lang="es-E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kumimoji="0" lang="es-ES" sz="20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to</a:t>
            </a:r>
            <a:endParaRPr kumimoji="0" lang="es-ES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F2F4CC-1641-4B56-BDFF-FF64D2AE9B0D}"/>
              </a:ext>
            </a:extLst>
          </p:cNvPr>
          <p:cNvSpPr txBox="1"/>
          <p:nvPr/>
        </p:nvSpPr>
        <p:spPr>
          <a:xfrm>
            <a:off x="5684828" y="4912060"/>
            <a:ext cx="2164702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s-ES" sz="2000" dirty="0"/>
              <a:t>L</a:t>
            </a:r>
            <a:r>
              <a:rPr kumimoji="0" lang="es-E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ine </a:t>
            </a:r>
            <a:r>
              <a:rPr kumimoji="0" lang="es-ES" sz="20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to</a:t>
            </a:r>
            <a:endParaRPr kumimoji="0" lang="es-ES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9B5F17-14F2-4954-9D13-3B3EC7B7538E}"/>
              </a:ext>
            </a:extLst>
          </p:cNvPr>
          <p:cNvSpPr txBox="1"/>
          <p:nvPr/>
        </p:nvSpPr>
        <p:spPr>
          <a:xfrm>
            <a:off x="8128000" y="4887439"/>
            <a:ext cx="2164702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s-ES" sz="2000" dirty="0"/>
              <a:t>L</a:t>
            </a:r>
            <a:r>
              <a:rPr kumimoji="0" lang="es-E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ine </a:t>
            </a:r>
            <a:r>
              <a:rPr kumimoji="0" lang="es-ES" sz="20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to</a:t>
            </a:r>
            <a:endParaRPr kumimoji="0" lang="es-ES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60EA03-8771-4FF9-A40C-E251FC915977}"/>
              </a:ext>
            </a:extLst>
          </p:cNvPr>
          <p:cNvSpPr txBox="1"/>
          <p:nvPr/>
        </p:nvSpPr>
        <p:spPr>
          <a:xfrm>
            <a:off x="10621759" y="4887438"/>
            <a:ext cx="2164702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s-ES" sz="2000" dirty="0" err="1"/>
              <a:t>Close</a:t>
            </a:r>
            <a:r>
              <a:rPr lang="es-ES" sz="2000" dirty="0"/>
              <a:t> </a:t>
            </a:r>
            <a:r>
              <a:rPr lang="es-ES" sz="2000" dirty="0" err="1"/>
              <a:t>path</a:t>
            </a:r>
            <a:endParaRPr kumimoji="0" lang="es-ES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7" name="Isosceles Triangle 6">
            <a:extLst>
              <a:ext uri="{FF2B5EF4-FFF2-40B4-BE49-F238E27FC236}">
                <a16:creationId xmlns:a16="http://schemas.microsoft.com/office/drawing/2014/main" id="{701C3920-0755-4D33-98F8-19570400D706}"/>
              </a:ext>
            </a:extLst>
          </p:cNvPr>
          <p:cNvSpPr/>
          <p:nvPr/>
        </p:nvSpPr>
        <p:spPr>
          <a:xfrm rot="10800000">
            <a:off x="13501312" y="5732788"/>
            <a:ext cx="1336312" cy="1365538"/>
          </a:xfrm>
          <a:prstGeom prst="triangle">
            <a:avLst/>
          </a:prstGeom>
          <a:solidFill>
            <a:schemeClr val="accent1"/>
          </a:solidFill>
          <a:ln w="25400" cap="flat">
            <a:solidFill>
              <a:schemeClr val="accent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ES" sz="4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4019775379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ogo keepcoding nuevo solo círculo (1)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11767" y="7305029"/>
            <a:ext cx="3483085" cy="2458890"/>
          </a:xfrm>
          <a:prstGeom prst="rect">
            <a:avLst/>
          </a:prstGeom>
        </p:spPr>
      </p:pic>
      <p:sp>
        <p:nvSpPr>
          <p:cNvPr id="102" name="Shape 102"/>
          <p:cNvSpPr>
            <a:spLocks noGrp="1"/>
          </p:cNvSpPr>
          <p:nvPr>
            <p:ph type="body" sz="half" idx="1"/>
          </p:nvPr>
        </p:nvSpPr>
        <p:spPr>
          <a:xfrm>
            <a:off x="1435741" y="3028950"/>
            <a:ext cx="15026379" cy="4692650"/>
          </a:xfrm>
          <a:prstGeom prst="rect">
            <a:avLst/>
          </a:prstGeom>
        </p:spPr>
        <p:txBody>
          <a:bodyPr/>
          <a:lstStyle/>
          <a:p>
            <a:r>
              <a:rPr lang="es-ES" dirty="0">
                <a:solidFill>
                  <a:srgbClr val="2C3E50"/>
                </a:solidFill>
                <a:latin typeface="Pompiere"/>
              </a:rPr>
              <a:t>									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</a:p>
          <a:p>
            <a:endParaRPr lang="es-ES" b="0" i="0" dirty="0">
              <a:solidFill>
                <a:srgbClr val="2C3E50"/>
              </a:solidFill>
              <a:effectLst/>
              <a:latin typeface="Pompiere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94D0F4A-2441-4D29-8514-22D4DE343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SVG </a:t>
            </a:r>
            <a:r>
              <a:rPr lang="es-ES" sz="4000" dirty="0" err="1">
                <a:solidFill>
                  <a:srgbClr val="2C3E50"/>
                </a:solidFill>
                <a:latin typeface="Pompiere"/>
              </a:rPr>
              <a:t>Paths</a:t>
            </a:r>
            <a:r>
              <a:rPr lang="es-ES" sz="4000" dirty="0">
                <a:solidFill>
                  <a:srgbClr val="2C3E50"/>
                </a:solidFill>
                <a:latin typeface="Pompiere"/>
              </a:rPr>
              <a:t> : ¿Como D3 crea </a:t>
            </a:r>
            <a:r>
              <a:rPr lang="es-ES" sz="4000" dirty="0" err="1">
                <a:solidFill>
                  <a:srgbClr val="2C3E50"/>
                </a:solidFill>
                <a:latin typeface="Pompiere"/>
              </a:rPr>
              <a:t>paths</a:t>
            </a:r>
            <a:r>
              <a:rPr lang="es-ES" sz="4000" dirty="0">
                <a:solidFill>
                  <a:srgbClr val="2C3E50"/>
                </a:solidFill>
                <a:latin typeface="Pompiere"/>
              </a:rPr>
              <a:t>?</a:t>
            </a:r>
            <a:br>
              <a:rPr lang="es-ES" sz="4000" dirty="0">
                <a:solidFill>
                  <a:srgbClr val="2C3E50"/>
                </a:solidFill>
                <a:latin typeface="Pompiere"/>
              </a:rPr>
            </a:br>
            <a:endParaRPr lang="es-E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A94D9E6-375B-46D2-BB82-DF1DCF7544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99461" y="5459633"/>
            <a:ext cx="2981965" cy="270996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E06F3CD-E399-40B9-BBEF-833D225C07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0100" y="4846138"/>
            <a:ext cx="3277178" cy="245889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6D9CE62-4D65-47C0-9A0C-66A6E503C3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48930" y="2916384"/>
            <a:ext cx="3422375" cy="245889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4A4A238-8A83-4A20-90B9-38D09B73277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50256" y1="48026" x2="50256" y2="48026"/>
                        <a14:foregroundMark x1="42051" y1="31579" x2="42051" y2="31579"/>
                        <a14:foregroundMark x1="29231" y1="23684" x2="29231" y2="2368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17469" y="5627584"/>
            <a:ext cx="1857375" cy="1447800"/>
          </a:xfrm>
          <a:prstGeom prst="rect">
            <a:avLst/>
          </a:prstGeom>
        </p:spPr>
      </p:pic>
      <p:cxnSp>
        <p:nvCxnSpPr>
          <p:cNvPr id="14" name="Connector: Curved 13">
            <a:extLst>
              <a:ext uri="{FF2B5EF4-FFF2-40B4-BE49-F238E27FC236}">
                <a16:creationId xmlns:a16="http://schemas.microsoft.com/office/drawing/2014/main" id="{E7F03FD2-F211-43FF-9E0A-E365BE212F5E}"/>
              </a:ext>
            </a:extLst>
          </p:cNvPr>
          <p:cNvCxnSpPr>
            <a:stCxn id="13" idx="0"/>
          </p:cNvCxnSpPr>
          <p:nvPr/>
        </p:nvCxnSpPr>
        <p:spPr>
          <a:xfrm rot="5400000" flipH="1" flipV="1">
            <a:off x="7097237" y="3775892"/>
            <a:ext cx="2100613" cy="1602773"/>
          </a:xfrm>
          <a:prstGeom prst="curvedConnector3">
            <a:avLst>
              <a:gd name="adj1" fmla="val 99749"/>
            </a:avLst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7" name="Connector: Curved 16">
            <a:extLst>
              <a:ext uri="{FF2B5EF4-FFF2-40B4-BE49-F238E27FC236}">
                <a16:creationId xmlns:a16="http://schemas.microsoft.com/office/drawing/2014/main" id="{D847344C-8958-46F3-AF96-D3DBA9826067}"/>
              </a:ext>
            </a:extLst>
          </p:cNvPr>
          <p:cNvCxnSpPr>
            <a:cxnSpLocks/>
          </p:cNvCxnSpPr>
          <p:nvPr/>
        </p:nvCxnSpPr>
        <p:spPr>
          <a:xfrm>
            <a:off x="8070036" y="6548437"/>
            <a:ext cx="3929425" cy="577453"/>
          </a:xfrm>
          <a:prstGeom prst="curvedConnector3">
            <a:avLst>
              <a:gd name="adj1" fmla="val 38602"/>
            </a:avLst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1" name="Connector: Curved 20">
            <a:extLst>
              <a:ext uri="{FF2B5EF4-FFF2-40B4-BE49-F238E27FC236}">
                <a16:creationId xmlns:a16="http://schemas.microsoft.com/office/drawing/2014/main" id="{99E1CB69-A8E8-49FF-92E8-82E97DA3DE6B}"/>
              </a:ext>
            </a:extLst>
          </p:cNvPr>
          <p:cNvCxnSpPr>
            <a:cxnSpLocks/>
          </p:cNvCxnSpPr>
          <p:nvPr/>
        </p:nvCxnSpPr>
        <p:spPr>
          <a:xfrm rot="10800000">
            <a:off x="5088072" y="6296128"/>
            <a:ext cx="1632410" cy="55357"/>
          </a:xfrm>
          <a:prstGeom prst="curvedConnector3">
            <a:avLst>
              <a:gd name="adj1" fmla="val 50000"/>
            </a:avLst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ED79617C-7BD1-4A0E-928B-76CAD4EFCA46}"/>
              </a:ext>
            </a:extLst>
          </p:cNvPr>
          <p:cNvSpPr txBox="1"/>
          <p:nvPr/>
        </p:nvSpPr>
        <p:spPr>
          <a:xfrm>
            <a:off x="9345035" y="6464079"/>
            <a:ext cx="1857375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s-ES" sz="2400" dirty="0" err="1"/>
              <a:t>a</a:t>
            </a:r>
            <a:r>
              <a:rPr kumimoji="0" lang="es-ES" sz="24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rc</a:t>
            </a:r>
            <a:r>
              <a:rPr kumimoji="0" lang="es-ES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()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11CF398-D9C8-475A-951D-407732EB8394}"/>
              </a:ext>
            </a:extLst>
          </p:cNvPr>
          <p:cNvSpPr txBox="1"/>
          <p:nvPr/>
        </p:nvSpPr>
        <p:spPr>
          <a:xfrm>
            <a:off x="6212661" y="4048624"/>
            <a:ext cx="1857375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s-ES" sz="2000" dirty="0"/>
              <a:t>line</a:t>
            </a:r>
            <a:r>
              <a:rPr kumimoji="0" lang="es-E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()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97C5452-9EA7-42F7-A04D-FDAED55C9A54}"/>
              </a:ext>
            </a:extLst>
          </p:cNvPr>
          <p:cNvSpPr txBox="1"/>
          <p:nvPr/>
        </p:nvSpPr>
        <p:spPr>
          <a:xfrm>
            <a:off x="4963717" y="5689193"/>
            <a:ext cx="1857375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s-ES" sz="2000" dirty="0" err="1"/>
              <a:t>geoPath</a:t>
            </a:r>
            <a:r>
              <a:rPr kumimoji="0" lang="es-E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()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1EEABD18-56F8-4AFE-B2A9-F043B4979E0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91438" y="1675129"/>
            <a:ext cx="937358" cy="89339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4CFFE39-828B-4756-A593-3A46EEB99AB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17129" y="2864635"/>
            <a:ext cx="1857375" cy="1848736"/>
          </a:xfrm>
          <a:prstGeom prst="rect">
            <a:avLst/>
          </a:prstGeom>
        </p:spPr>
      </p:pic>
      <p:cxnSp>
        <p:nvCxnSpPr>
          <p:cNvPr id="29" name="Connector: Curved 28">
            <a:extLst>
              <a:ext uri="{FF2B5EF4-FFF2-40B4-BE49-F238E27FC236}">
                <a16:creationId xmlns:a16="http://schemas.microsoft.com/office/drawing/2014/main" id="{8B764050-AD43-4449-BD7B-EFEE595AE438}"/>
              </a:ext>
            </a:extLst>
          </p:cNvPr>
          <p:cNvCxnSpPr>
            <a:cxnSpLocks/>
          </p:cNvCxnSpPr>
          <p:nvPr/>
        </p:nvCxnSpPr>
        <p:spPr>
          <a:xfrm rot="10800000">
            <a:off x="5066169" y="4122241"/>
            <a:ext cx="1711109" cy="1610805"/>
          </a:xfrm>
          <a:prstGeom prst="curvedConnector3">
            <a:avLst>
              <a:gd name="adj1" fmla="val 50000"/>
            </a:avLst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45E42C31-3583-43B3-81AA-27345D5EC9B9}"/>
              </a:ext>
            </a:extLst>
          </p:cNvPr>
          <p:cNvSpPr txBox="1"/>
          <p:nvPr/>
        </p:nvSpPr>
        <p:spPr>
          <a:xfrm>
            <a:off x="4418590" y="4523054"/>
            <a:ext cx="1857375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s-ES" sz="2000" dirty="0" err="1"/>
              <a:t>ribbon</a:t>
            </a:r>
            <a:r>
              <a:rPr kumimoji="0" lang="es-E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()</a:t>
            </a:r>
          </a:p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s-ES" sz="2000" dirty="0"/>
              <a:t>+</a:t>
            </a:r>
            <a:r>
              <a:rPr lang="es-ES" sz="2000" dirty="0" err="1"/>
              <a:t>arc</a:t>
            </a:r>
            <a:r>
              <a:rPr lang="es-ES" sz="2000" dirty="0"/>
              <a:t>()</a:t>
            </a:r>
            <a:endParaRPr kumimoji="0" lang="es-ES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cxnSp>
        <p:nvCxnSpPr>
          <p:cNvPr id="33" name="Connector: Curved 32">
            <a:extLst>
              <a:ext uri="{FF2B5EF4-FFF2-40B4-BE49-F238E27FC236}">
                <a16:creationId xmlns:a16="http://schemas.microsoft.com/office/drawing/2014/main" id="{1E294F8B-0463-48E4-B32F-21659A66C554}"/>
              </a:ext>
            </a:extLst>
          </p:cNvPr>
          <p:cNvCxnSpPr>
            <a:cxnSpLocks/>
          </p:cNvCxnSpPr>
          <p:nvPr/>
        </p:nvCxnSpPr>
        <p:spPr>
          <a:xfrm rot="5400000">
            <a:off x="6678411" y="7055864"/>
            <a:ext cx="693442" cy="495707"/>
          </a:xfrm>
          <a:prstGeom prst="curvedConnector3">
            <a:avLst>
              <a:gd name="adj1" fmla="val 50000"/>
            </a:avLst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5444B5CB-30EE-4A65-AFA2-7859576CEF5B}"/>
              </a:ext>
            </a:extLst>
          </p:cNvPr>
          <p:cNvSpPr txBox="1"/>
          <p:nvPr/>
        </p:nvSpPr>
        <p:spPr>
          <a:xfrm>
            <a:off x="5528556" y="7563032"/>
            <a:ext cx="2383851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s-E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…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D120E5F-8278-4EBE-82A3-B83800C66511}"/>
              </a:ext>
            </a:extLst>
          </p:cNvPr>
          <p:cNvSpPr txBox="1"/>
          <p:nvPr/>
        </p:nvSpPr>
        <p:spPr>
          <a:xfrm>
            <a:off x="10801242" y="2019017"/>
            <a:ext cx="4006488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s-ES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Mediante varios métodos:</a:t>
            </a:r>
          </a:p>
        </p:txBody>
      </p:sp>
    </p:spTree>
    <p:extLst>
      <p:ext uri="{BB962C8B-B14F-4D97-AF65-F5344CB8AC3E}">
        <p14:creationId xmlns:p14="http://schemas.microsoft.com/office/powerpoint/2010/main" val="1789358249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ogo keepcoding nuevo solo círculo (1)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11767" y="7305029"/>
            <a:ext cx="3483085" cy="2458890"/>
          </a:xfrm>
          <a:prstGeom prst="rect">
            <a:avLst/>
          </a:prstGeom>
        </p:spPr>
      </p:pic>
      <p:sp>
        <p:nvSpPr>
          <p:cNvPr id="102" name="Shape 102"/>
          <p:cNvSpPr>
            <a:spLocks noGrp="1"/>
          </p:cNvSpPr>
          <p:nvPr>
            <p:ph type="body" sz="half" idx="1"/>
          </p:nvPr>
        </p:nvSpPr>
        <p:spPr>
          <a:xfrm>
            <a:off x="298580" y="3028950"/>
            <a:ext cx="17653517" cy="4692650"/>
          </a:xfrm>
          <a:prstGeom prst="rect">
            <a:avLst/>
          </a:prstGeo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dirty="0">
                <a:solidFill>
                  <a:srgbClr val="2C3E50"/>
                </a:solidFill>
                <a:latin typeface="Pompiere"/>
              </a:rPr>
              <a:t>Elementos textuales</a:t>
            </a:r>
          </a:p>
          <a:p>
            <a:r>
              <a:rPr lang="es-ES" b="0" i="0" dirty="0">
                <a:solidFill>
                  <a:srgbClr val="2C3E50"/>
                </a:solidFill>
                <a:effectLst/>
                <a:latin typeface="Pompiere"/>
              </a:rPr>
              <a:t>													Texto: </a:t>
            </a:r>
            <a:r>
              <a:rPr lang="es-ES" b="1" i="0" dirty="0" err="1">
                <a:solidFill>
                  <a:srgbClr val="2C3E50"/>
                </a:solidFill>
                <a:effectLst/>
                <a:latin typeface="Pompiere"/>
              </a:rPr>
              <a:t>text</a:t>
            </a:r>
            <a:r>
              <a:rPr lang="es-ES" b="1" i="0" dirty="0">
                <a:solidFill>
                  <a:srgbClr val="2C3E50"/>
                </a:solidFill>
                <a:effectLst/>
                <a:latin typeface="Pompiere"/>
              </a:rPr>
              <a:t> 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"250"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"50"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font-family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"sans-serif"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"25"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fill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"gray"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Prueba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lvl="5" indent="0"/>
            <a:endParaRPr lang="es-ES" b="0" i="0" dirty="0">
              <a:solidFill>
                <a:srgbClr val="2C3E50"/>
              </a:solidFill>
              <a:effectLst/>
              <a:latin typeface="Pompiere"/>
            </a:endParaRPr>
          </a:p>
          <a:p>
            <a:pPr lvl="5" indent="0"/>
            <a:r>
              <a:rPr lang="es-ES" dirty="0">
                <a:solidFill>
                  <a:srgbClr val="2C3E50"/>
                </a:solidFill>
                <a:latin typeface="Pompiere"/>
              </a:rPr>
              <a:t>Elemento </a:t>
            </a:r>
            <a:r>
              <a:rPr lang="es-ES" b="1" dirty="0">
                <a:solidFill>
                  <a:srgbClr val="2C3E50"/>
                </a:solidFill>
                <a:latin typeface="Pompiere"/>
              </a:rPr>
              <a:t>g:  </a:t>
            </a:r>
            <a:r>
              <a:rPr lang="es-ES" sz="1800" dirty="0">
                <a:solidFill>
                  <a:srgbClr val="2C3E50"/>
                </a:solidFill>
                <a:latin typeface="Pompiere"/>
              </a:rPr>
              <a:t>Elemento contenedor usado para agrupar objetos. Las transformaciones aplicadas al elemento </a:t>
            </a:r>
            <a:r>
              <a:rPr lang="es-ES" sz="1800" b="1" dirty="0">
                <a:solidFill>
                  <a:srgbClr val="2C3E50"/>
                </a:solidFill>
                <a:latin typeface="Pompiere"/>
              </a:rPr>
              <a:t>g</a:t>
            </a:r>
            <a:r>
              <a:rPr lang="es-ES" sz="1800" dirty="0">
                <a:solidFill>
                  <a:srgbClr val="2C3E50"/>
                </a:solidFill>
                <a:latin typeface="Pompiere"/>
              </a:rPr>
              <a:t> son realizadas sobre todos los elementos</a:t>
            </a:r>
          </a:p>
          <a:p>
            <a:pPr lvl="5" indent="0"/>
            <a:r>
              <a:rPr lang="es-ES" sz="1800" dirty="0">
                <a:solidFill>
                  <a:srgbClr val="2C3E50"/>
                </a:solidFill>
                <a:latin typeface="Pompiere"/>
              </a:rPr>
              <a:t>				     hijos del mismo. </a:t>
            </a:r>
            <a:endParaRPr lang="es-ES" sz="1800" i="0" dirty="0">
              <a:solidFill>
                <a:srgbClr val="2C3E50"/>
              </a:solidFill>
              <a:effectLst/>
              <a:latin typeface="Pompiere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g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g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94D0F4A-2441-4D29-8514-22D4DE3430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3256" y="986631"/>
            <a:ext cx="12409488" cy="990600"/>
          </a:xfrm>
        </p:spPr>
        <p:txBody>
          <a:bodyPr/>
          <a:lstStyle/>
          <a:p>
            <a:r>
              <a:rPr lang="es-ES" dirty="0"/>
              <a:t>SVG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79F64C1-1351-4635-9D11-E7AF9D32E659}"/>
              </a:ext>
            </a:extLst>
          </p:cNvPr>
          <p:cNvSpPr txBox="1"/>
          <p:nvPr/>
        </p:nvSpPr>
        <p:spPr>
          <a:xfrm>
            <a:off x="298580" y="1831886"/>
            <a:ext cx="5243804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s-ES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Otros elementos</a:t>
            </a:r>
          </a:p>
        </p:txBody>
      </p:sp>
    </p:spTree>
    <p:extLst>
      <p:ext uri="{BB962C8B-B14F-4D97-AF65-F5344CB8AC3E}">
        <p14:creationId xmlns:p14="http://schemas.microsoft.com/office/powerpoint/2010/main" val="111444946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ogo keepcoding nuevo solo círculo (1)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11767" y="7305029"/>
            <a:ext cx="3483085" cy="2458890"/>
          </a:xfrm>
          <a:prstGeom prst="rect">
            <a:avLst/>
          </a:prstGeom>
        </p:spPr>
      </p:pic>
      <p:sp>
        <p:nvSpPr>
          <p:cNvPr id="102" name="Shape 102"/>
          <p:cNvSpPr>
            <a:spLocks noGrp="1"/>
          </p:cNvSpPr>
          <p:nvPr>
            <p:ph type="body" sz="half" idx="1"/>
          </p:nvPr>
        </p:nvSpPr>
        <p:spPr>
          <a:xfrm>
            <a:off x="929775" y="2879661"/>
            <a:ext cx="15026379" cy="5144666"/>
          </a:xfrm>
          <a:prstGeom prst="rect">
            <a:avLst/>
          </a:prstGeom>
        </p:spPr>
        <p:txBody>
          <a:bodyPr/>
          <a:lstStyle/>
          <a:p>
            <a:r>
              <a:rPr lang="es-ES" b="1" i="0" dirty="0">
                <a:solidFill>
                  <a:srgbClr val="2C3E50"/>
                </a:solidFill>
                <a:effectLst/>
                <a:latin typeface="Pompiere"/>
              </a:rPr>
              <a:t>               </a:t>
            </a:r>
            <a:r>
              <a:rPr lang="es-ES" b="1" i="0" dirty="0" err="1">
                <a:solidFill>
                  <a:srgbClr val="2C3E50"/>
                </a:solidFill>
                <a:effectLst/>
                <a:latin typeface="Pompiere"/>
              </a:rPr>
              <a:t>Fill</a:t>
            </a:r>
            <a:endParaRPr lang="es-ES" dirty="0">
              <a:solidFill>
                <a:srgbClr val="2C3E50"/>
              </a:solidFill>
              <a:latin typeface="Pompiere"/>
            </a:endParaRPr>
          </a:p>
          <a:p>
            <a:pPr marL="571500" lvl="7" indent="-571500">
              <a:buFont typeface="Arial" panose="020B0604020202020204" pitchFamily="34" charset="0"/>
              <a:buChar char="•"/>
            </a:pPr>
            <a:r>
              <a:rPr lang="es-ES" sz="2800" b="0" i="0" dirty="0">
                <a:solidFill>
                  <a:srgbClr val="2C3E50"/>
                </a:solidFill>
                <a:effectLst/>
                <a:latin typeface="Pompiere"/>
              </a:rPr>
              <a:t>Por nombre – Orange</a:t>
            </a:r>
            <a:endParaRPr lang="es-ES" sz="2800" dirty="0">
              <a:solidFill>
                <a:srgbClr val="2C3E50"/>
              </a:solidFill>
              <a:latin typeface="Pompiere"/>
            </a:endParaRPr>
          </a:p>
          <a:p>
            <a:pPr marL="571500" lvl="6" indent="-571500">
              <a:buFont typeface="Arial" panose="020B0604020202020204" pitchFamily="34" charset="0"/>
              <a:buChar char="•"/>
            </a:pPr>
            <a:r>
              <a:rPr lang="es-ES" sz="2800" b="0" i="0" dirty="0">
                <a:solidFill>
                  <a:srgbClr val="2C3E50"/>
                </a:solidFill>
                <a:effectLst/>
                <a:latin typeface="Pompiere"/>
              </a:rPr>
              <a:t>Valor HEX – #3388aa o #38ª</a:t>
            </a:r>
          </a:p>
          <a:p>
            <a:pPr marL="571500" lvl="6" indent="-571500">
              <a:buFont typeface="Arial" panose="020B0604020202020204" pitchFamily="34" charset="0"/>
              <a:buChar char="•"/>
            </a:pPr>
            <a:r>
              <a:rPr lang="es-ES" sz="2800" b="0" i="0" dirty="0">
                <a:solidFill>
                  <a:srgbClr val="2C3E50"/>
                </a:solidFill>
                <a:effectLst/>
                <a:latin typeface="Pompiere"/>
              </a:rPr>
              <a:t>Valor RGB – </a:t>
            </a:r>
            <a:r>
              <a:rPr lang="es-ES" sz="2800" b="0" i="0" dirty="0" err="1">
                <a:solidFill>
                  <a:srgbClr val="2C3E50"/>
                </a:solidFill>
                <a:effectLst/>
                <a:latin typeface="Pompiere"/>
              </a:rPr>
              <a:t>rgb</a:t>
            </a:r>
            <a:r>
              <a:rPr lang="es-ES" sz="2800" b="0" i="0" dirty="0">
                <a:solidFill>
                  <a:srgbClr val="2C3E50"/>
                </a:solidFill>
                <a:effectLst/>
                <a:latin typeface="Pompiere"/>
              </a:rPr>
              <a:t>(10, 150, 20)</a:t>
            </a:r>
          </a:p>
          <a:p>
            <a:pPr marL="571500" lvl="6" indent="-571500">
              <a:buFont typeface="Arial" panose="020B0604020202020204" pitchFamily="34" charset="0"/>
              <a:buChar char="•"/>
            </a:pPr>
            <a:r>
              <a:rPr lang="es-ES" sz="2800" b="0" i="0" dirty="0">
                <a:solidFill>
                  <a:srgbClr val="2C3E50"/>
                </a:solidFill>
                <a:effectLst/>
                <a:latin typeface="Pompiere"/>
              </a:rPr>
              <a:t>RGB con transparencia alfa – </a:t>
            </a:r>
            <a:r>
              <a:rPr lang="es-ES" sz="2800" b="0" i="0" dirty="0" err="1">
                <a:solidFill>
                  <a:srgbClr val="2C3E50"/>
                </a:solidFill>
                <a:effectLst/>
                <a:latin typeface="Pompiere"/>
              </a:rPr>
              <a:t>rgba</a:t>
            </a:r>
            <a:r>
              <a:rPr lang="es-ES" sz="2800" b="0" i="0" dirty="0">
                <a:solidFill>
                  <a:srgbClr val="2C3E50"/>
                </a:solidFill>
                <a:effectLst/>
                <a:latin typeface="Pompiere"/>
              </a:rPr>
              <a:t>(10, 150, 20, 0.5)</a:t>
            </a:r>
          </a:p>
          <a:p>
            <a:pPr marL="571500" lvl="6" indent="-571500">
              <a:buFont typeface="Arial" panose="020B0604020202020204" pitchFamily="34" charset="0"/>
              <a:buChar char="•"/>
            </a:pPr>
            <a:endParaRPr lang="es-ES" sz="2800" b="0" i="0" dirty="0">
              <a:solidFill>
                <a:srgbClr val="2C3E50"/>
              </a:solidFill>
              <a:effectLst/>
              <a:latin typeface="Pompiere"/>
            </a:endParaRPr>
          </a:p>
          <a:p>
            <a:r>
              <a:rPr lang="es-ES" b="1" i="0" dirty="0">
                <a:solidFill>
                  <a:srgbClr val="2C3E50"/>
                </a:solidFill>
                <a:effectLst/>
                <a:latin typeface="Pompiere"/>
              </a:rPr>
              <a:t>     </a:t>
            </a:r>
            <a:r>
              <a:rPr lang="es-ES" b="1" i="0" dirty="0" err="1">
                <a:solidFill>
                  <a:srgbClr val="2C3E50"/>
                </a:solidFill>
                <a:effectLst/>
                <a:latin typeface="Pompiere"/>
              </a:rPr>
              <a:t>stroke</a:t>
            </a:r>
            <a:r>
              <a:rPr lang="es-ES" dirty="0">
                <a:solidFill>
                  <a:srgbClr val="2C3E50"/>
                </a:solidFill>
                <a:latin typeface="Pompiere"/>
              </a:rPr>
              <a:t>:             </a:t>
            </a:r>
            <a:r>
              <a:rPr lang="es-ES" b="0" i="0" dirty="0">
                <a:solidFill>
                  <a:srgbClr val="2C3E50"/>
                </a:solidFill>
                <a:effectLst/>
                <a:latin typeface="Pompiere"/>
              </a:rPr>
              <a:t>Un valor para el color</a:t>
            </a:r>
          </a:p>
          <a:p>
            <a:r>
              <a:rPr lang="es-ES" b="1" i="0" dirty="0">
                <a:solidFill>
                  <a:srgbClr val="2C3E50"/>
                </a:solidFill>
                <a:effectLst/>
                <a:latin typeface="Pompiere"/>
              </a:rPr>
              <a:t>     </a:t>
            </a:r>
            <a:r>
              <a:rPr lang="es-ES" b="1" i="0" dirty="0" err="1">
                <a:solidFill>
                  <a:srgbClr val="2C3E50"/>
                </a:solidFill>
                <a:effectLst/>
                <a:latin typeface="Pompiere"/>
              </a:rPr>
              <a:t>stroke-width</a:t>
            </a:r>
            <a:r>
              <a:rPr lang="es-ES" dirty="0">
                <a:solidFill>
                  <a:srgbClr val="2C3E50"/>
                </a:solidFill>
                <a:latin typeface="Pompiere"/>
              </a:rPr>
              <a:t>: </a:t>
            </a:r>
            <a:r>
              <a:rPr lang="es-ES" b="0" i="0" dirty="0">
                <a:solidFill>
                  <a:srgbClr val="2C3E50"/>
                </a:solidFill>
                <a:effectLst/>
                <a:latin typeface="Pompiere"/>
              </a:rPr>
              <a:t>Una medida numérica (</a:t>
            </a:r>
            <a:r>
              <a:rPr lang="es-ES" b="0" i="0" dirty="0" err="1">
                <a:solidFill>
                  <a:srgbClr val="2C3E50"/>
                </a:solidFill>
                <a:effectLst/>
                <a:latin typeface="Pompiere"/>
              </a:rPr>
              <a:t>pixels</a:t>
            </a:r>
            <a:r>
              <a:rPr lang="es-ES" b="0" i="0" dirty="0">
                <a:solidFill>
                  <a:srgbClr val="2C3E50"/>
                </a:solidFill>
                <a:effectLst/>
                <a:latin typeface="Pompiere"/>
              </a:rPr>
              <a:t>)</a:t>
            </a:r>
          </a:p>
          <a:p>
            <a:r>
              <a:rPr lang="es-ES" b="1" i="0" dirty="0">
                <a:solidFill>
                  <a:srgbClr val="2C3E50"/>
                </a:solidFill>
                <a:effectLst/>
                <a:latin typeface="Pompiere"/>
              </a:rPr>
              <a:t>     </a:t>
            </a:r>
            <a:r>
              <a:rPr lang="es-ES" b="1" i="0" dirty="0" err="1">
                <a:solidFill>
                  <a:srgbClr val="2C3E50"/>
                </a:solidFill>
                <a:effectLst/>
                <a:latin typeface="Pompiere"/>
              </a:rPr>
              <a:t>opacity</a:t>
            </a:r>
            <a:r>
              <a:rPr lang="es-ES" b="1" i="0" dirty="0">
                <a:solidFill>
                  <a:srgbClr val="2C3E50"/>
                </a:solidFill>
                <a:effectLst/>
                <a:latin typeface="Pompiere"/>
              </a:rPr>
              <a:t>:          </a:t>
            </a:r>
            <a:r>
              <a:rPr lang="es-ES" b="0" i="0" dirty="0">
                <a:solidFill>
                  <a:srgbClr val="2C3E50"/>
                </a:solidFill>
                <a:effectLst/>
                <a:latin typeface="Pompiere"/>
              </a:rPr>
              <a:t> Un valor numérico entre 0 y 1</a:t>
            </a:r>
          </a:p>
          <a:p>
            <a:r>
              <a:rPr lang="es-ES" dirty="0">
                <a:solidFill>
                  <a:srgbClr val="2C3E50"/>
                </a:solidFill>
                <a:latin typeface="Pompiere"/>
              </a:rPr>
              <a:t>	</a:t>
            </a:r>
            <a:r>
              <a:rPr lang="es-ES" b="1" dirty="0" err="1">
                <a:solidFill>
                  <a:srgbClr val="2C3E50"/>
                </a:solidFill>
                <a:latin typeface="Pompiere"/>
              </a:rPr>
              <a:t>transform</a:t>
            </a:r>
            <a:r>
              <a:rPr lang="es-ES" b="1" dirty="0">
                <a:solidFill>
                  <a:srgbClr val="2C3E50"/>
                </a:solidFill>
                <a:latin typeface="Pompiere"/>
              </a:rPr>
              <a:t>:      </a:t>
            </a:r>
            <a:r>
              <a:rPr lang="es-ES" sz="2800" dirty="0">
                <a:solidFill>
                  <a:srgbClr val="2C3E50"/>
                </a:solidFill>
                <a:latin typeface="Pompiere"/>
              </a:rPr>
              <a:t>Aplicar una transformación en el eje x o y (rotación, traslación…)</a:t>
            </a:r>
            <a:endParaRPr lang="es-ES" i="0" dirty="0">
              <a:solidFill>
                <a:srgbClr val="2C3E50"/>
              </a:solidFill>
              <a:effectLst/>
              <a:latin typeface="Pompiere"/>
            </a:endParaRPr>
          </a:p>
          <a:p>
            <a:r>
              <a:rPr lang="es-ES" dirty="0">
                <a:solidFill>
                  <a:srgbClr val="2C3E50"/>
                </a:solidFill>
                <a:latin typeface="Pompiere"/>
              </a:rPr>
              <a:t>	</a:t>
            </a:r>
            <a:endParaRPr lang="es-ES" i="0" dirty="0">
              <a:solidFill>
                <a:srgbClr val="2C3E50"/>
              </a:solidFill>
              <a:effectLst/>
              <a:latin typeface="Pompiere"/>
            </a:endParaRPr>
          </a:p>
          <a:p>
            <a:endParaRPr lang="es-ES" b="0" i="0" dirty="0">
              <a:solidFill>
                <a:srgbClr val="2C3E50"/>
              </a:solidFill>
              <a:effectLst/>
              <a:latin typeface="Pompiere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94D0F4A-2441-4D29-8514-22D4DE343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SVG – Estilos y transformaciones</a:t>
            </a:r>
          </a:p>
        </p:txBody>
      </p:sp>
    </p:spTree>
    <p:extLst>
      <p:ext uri="{BB962C8B-B14F-4D97-AF65-F5344CB8AC3E}">
        <p14:creationId xmlns:p14="http://schemas.microsoft.com/office/powerpoint/2010/main" val="1711375889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6DB72-81D6-49E2-BEBB-FE58961ECF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¿Qué vamos a ver?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C273D2-8D6B-4FBE-84E1-4B8F3B759C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54100" y="1396999"/>
            <a:ext cx="13931900" cy="7037873"/>
          </a:xfrm>
        </p:spPr>
        <p:txBody>
          <a:bodyPr/>
          <a:lstStyle/>
          <a:p>
            <a:pPr marL="342900" indent="-3429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sz="2000" b="0" i="0" u="none" strike="noStrike" dirty="0">
                <a:solidFill>
                  <a:srgbClr val="212338"/>
                </a:solidFill>
                <a:effectLst/>
                <a:latin typeface="Arial" panose="020B0604020202020204" pitchFamily="34" charset="0"/>
              </a:rPr>
              <a:t>D3.js ¿Por qué y para qué?</a:t>
            </a:r>
          </a:p>
          <a:p>
            <a:pPr marL="342900" indent="-3429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s-ES" sz="2000" b="0" i="0" u="none" strike="noStrike" dirty="0">
              <a:solidFill>
                <a:srgbClr val="212338"/>
              </a:solidFill>
              <a:effectLst/>
              <a:latin typeface="Arial" panose="020B0604020202020204" pitchFamily="34" charset="0"/>
            </a:endParaRPr>
          </a:p>
          <a:p>
            <a:pPr marL="342900" indent="-3429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sz="2000" b="0" i="0" u="none" strike="noStrike" dirty="0">
                <a:solidFill>
                  <a:srgbClr val="212338"/>
                </a:solidFill>
                <a:effectLst/>
                <a:latin typeface="Arial" panose="020B0604020202020204" pitchFamily="34" charset="0"/>
              </a:rPr>
              <a:t> Introducción SVG. </a:t>
            </a:r>
          </a:p>
          <a:p>
            <a:pPr marL="342900" indent="-3429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s-ES" sz="2000" b="0" i="0" u="none" strike="noStrike" dirty="0">
              <a:solidFill>
                <a:srgbClr val="212338"/>
              </a:solidFill>
              <a:effectLst/>
              <a:latin typeface="Arial" panose="020B0604020202020204" pitchFamily="34" charset="0"/>
            </a:endParaRPr>
          </a:p>
          <a:p>
            <a:pPr marL="342900" indent="-3429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sz="2000" b="0" i="0" u="none" strike="noStrike" dirty="0">
                <a:solidFill>
                  <a:srgbClr val="212338"/>
                </a:solidFill>
                <a:effectLst/>
                <a:latin typeface="Arial" panose="020B0604020202020204" pitchFamily="34" charset="0"/>
              </a:rPr>
              <a:t>Conceptos D3</a:t>
            </a: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sz="2000" b="0" i="0" u="none" strike="noStrike" dirty="0">
                <a:solidFill>
                  <a:srgbClr val="212338"/>
                </a:solidFill>
                <a:effectLst/>
                <a:latin typeface="Arial" panose="020B0604020202020204" pitchFamily="34" charset="0"/>
              </a:rPr>
              <a:t>Set up rápido</a:t>
            </a: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sz="2000" b="0" i="0" u="none" strike="noStrike" dirty="0">
                <a:solidFill>
                  <a:srgbClr val="212338"/>
                </a:solidFill>
                <a:effectLst/>
                <a:latin typeface="Arial" panose="020B0604020202020204" pitchFamily="34" charset="0"/>
              </a:rPr>
              <a:t>Selectores en D3.</a:t>
            </a: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sz="2000" b="0" i="0" u="none" strike="noStrike" dirty="0">
                <a:solidFill>
                  <a:srgbClr val="212338"/>
                </a:solidFill>
                <a:effectLst/>
                <a:latin typeface="Arial" panose="020B0604020202020204" pitchFamily="34" charset="0"/>
              </a:rPr>
              <a:t>Introduciendo datos </a:t>
            </a: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sz="2000" b="0" i="0" u="none" strike="noStrike" dirty="0">
                <a:solidFill>
                  <a:srgbClr val="212338"/>
                </a:solidFill>
                <a:effectLst/>
                <a:latin typeface="Arial" panose="020B0604020202020204" pitchFamily="34" charset="0"/>
              </a:rPr>
              <a:t>Escalas en D3.</a:t>
            </a: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sz="2000" b="0" i="0" u="none" strike="noStrike" dirty="0">
                <a:solidFill>
                  <a:srgbClr val="212338"/>
                </a:solidFill>
                <a:effectLst/>
                <a:latin typeface="Arial" panose="020B0604020202020204" pitchFamily="34" charset="0"/>
              </a:rPr>
              <a:t>Interacciones y Animaciones.</a:t>
            </a:r>
          </a:p>
          <a:p>
            <a:pPr marL="457200" lvl="1" indent="0" rtl="0" fontAlgn="base">
              <a:spcBef>
                <a:spcPts val="0"/>
              </a:spcBef>
              <a:spcAft>
                <a:spcPts val="0"/>
              </a:spcAft>
              <a:buNone/>
            </a:pPr>
            <a:endParaRPr lang="es-ES" sz="2000" b="0" i="0" u="none" strike="noStrike" dirty="0">
              <a:solidFill>
                <a:srgbClr val="212338"/>
              </a:solidFill>
              <a:effectLst/>
              <a:latin typeface="Arial" panose="020B0604020202020204" pitchFamily="34" charset="0"/>
            </a:endParaRPr>
          </a:p>
          <a:p>
            <a:pPr marL="342900" indent="-3429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sz="2000" b="0" i="0" u="none" strike="noStrike" dirty="0">
                <a:solidFill>
                  <a:srgbClr val="212338"/>
                </a:solidFill>
                <a:effectLst/>
                <a:latin typeface="Arial" panose="020B0604020202020204" pitchFamily="34" charset="0"/>
              </a:rPr>
              <a:t>Visualizaciones:</a:t>
            </a: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sz="2000" b="0" i="0" u="none" strike="noStrike" dirty="0">
                <a:solidFill>
                  <a:srgbClr val="212338"/>
                </a:solidFill>
                <a:effectLst/>
                <a:latin typeface="Arial" panose="020B0604020202020204" pitchFamily="34" charset="0"/>
              </a:rPr>
              <a:t>Nube de puntos</a:t>
            </a: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sz="2000" b="0" i="0" u="none" strike="noStrike" dirty="0">
                <a:solidFill>
                  <a:srgbClr val="212338"/>
                </a:solidFill>
                <a:effectLst/>
                <a:latin typeface="Arial" panose="020B0604020202020204" pitchFamily="34" charset="0"/>
              </a:rPr>
              <a:t>Gráfica de barras </a:t>
            </a: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sz="2000" b="0" i="0" u="none" strike="noStrike" dirty="0">
                <a:solidFill>
                  <a:srgbClr val="212338"/>
                </a:solidFill>
                <a:effectLst/>
                <a:latin typeface="Arial" panose="020B0604020202020204" pitchFamily="34" charset="0"/>
              </a:rPr>
              <a:t>Pie chart</a:t>
            </a: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sz="2000" b="0" i="0" u="none" strike="noStrike" dirty="0">
                <a:solidFill>
                  <a:srgbClr val="212338"/>
                </a:solidFill>
                <a:effectLst/>
                <a:latin typeface="Arial" panose="020B0604020202020204" pitchFamily="34" charset="0"/>
              </a:rPr>
              <a:t>Grafico de líneas</a:t>
            </a: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s-ES" sz="2000" b="0" i="0" u="none" strike="noStrike" dirty="0">
              <a:solidFill>
                <a:srgbClr val="212338"/>
              </a:solidFill>
              <a:effectLst/>
              <a:latin typeface="Arial" panose="020B0604020202020204" pitchFamily="34" charset="0"/>
            </a:endParaRPr>
          </a:p>
          <a:p>
            <a:pPr marL="342900" indent="-3429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sz="2000" b="0" i="0" u="none" strike="noStrike" dirty="0">
                <a:solidFill>
                  <a:srgbClr val="212338"/>
                </a:solidFill>
                <a:effectLst/>
                <a:latin typeface="Arial" panose="020B0604020202020204" pitchFamily="34" charset="0"/>
              </a:rPr>
              <a:t>Geo Visualización</a:t>
            </a: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sz="2000" b="0" i="0" u="none" strike="noStrike" dirty="0">
                <a:solidFill>
                  <a:srgbClr val="212338"/>
                </a:solidFill>
                <a:effectLst/>
                <a:latin typeface="Arial" panose="020B0604020202020204" pitchFamily="34" charset="0"/>
              </a:rPr>
              <a:t>Geo funciones en D3</a:t>
            </a:r>
          </a:p>
          <a:p>
            <a:pPr marL="742950" lvl="1" indent="-285750" rtl="0" fontAlgn="base">
              <a:spcBef>
                <a:spcPts val="0"/>
              </a:spcBef>
              <a:spcAft>
                <a:spcPts val="1700"/>
              </a:spcAft>
              <a:buFont typeface="Arial" panose="020B0604020202020204" pitchFamily="34" charset="0"/>
              <a:buChar char="•"/>
            </a:pPr>
            <a:r>
              <a:rPr lang="es-ES" sz="2000" b="0" i="0" u="none" strike="noStrike" dirty="0">
                <a:solidFill>
                  <a:srgbClr val="212338"/>
                </a:solidFill>
                <a:effectLst/>
                <a:latin typeface="Arial" panose="020B0604020202020204" pitchFamily="34" charset="0"/>
              </a:rPr>
              <a:t>D3 + </a:t>
            </a:r>
            <a:r>
              <a:rPr lang="es-ES" sz="2000" b="0" i="0" u="none" strike="noStrike" dirty="0" err="1">
                <a:solidFill>
                  <a:srgbClr val="212338"/>
                </a:solidFill>
                <a:effectLst/>
                <a:latin typeface="Arial" panose="020B0604020202020204" pitchFamily="34" charset="0"/>
              </a:rPr>
              <a:t>Leaflet</a:t>
            </a:r>
            <a:endParaRPr lang="es-ES" sz="2000" b="0" i="0" u="none" strike="noStrike" dirty="0">
              <a:solidFill>
                <a:srgbClr val="212338"/>
              </a:solidFill>
              <a:effectLst/>
              <a:latin typeface="Arial" panose="020B0604020202020204" pitchFamily="34" charset="0"/>
            </a:endParaRPr>
          </a:p>
          <a:p>
            <a:pPr marL="457200" rtl="0">
              <a:spcBef>
                <a:spcPts val="0"/>
              </a:spcBef>
              <a:spcAft>
                <a:spcPts val="1700"/>
              </a:spcAft>
            </a:pPr>
            <a:r>
              <a:rPr lang="es-ES" b="0" dirty="0">
                <a:effectLst/>
              </a:rPr>
              <a:t> </a:t>
            </a:r>
          </a:p>
          <a:p>
            <a:br>
              <a:rPr lang="es-ES" dirty="0"/>
            </a:b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94420121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ogo keepcoding nuevo solo círculo (1)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11767" y="7305029"/>
            <a:ext cx="3483085" cy="2458890"/>
          </a:xfrm>
          <a:prstGeom prst="rect">
            <a:avLst/>
          </a:prstGeom>
        </p:spPr>
      </p:pic>
      <p:sp>
        <p:nvSpPr>
          <p:cNvPr id="101" name="Shape 10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s-ES" dirty="0"/>
              <a:t>D3 controles básicos</a:t>
            </a:r>
            <a:endParaRPr dirty="0"/>
          </a:p>
        </p:txBody>
      </p:sp>
      <p:sp>
        <p:nvSpPr>
          <p:cNvPr id="5" name="Shape 102">
            <a:extLst>
              <a:ext uri="{FF2B5EF4-FFF2-40B4-BE49-F238E27FC236}">
                <a16:creationId xmlns:a16="http://schemas.microsoft.com/office/drawing/2014/main" id="{CA910857-66F3-44EB-8D86-73F76DD8F030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929775" y="2879661"/>
            <a:ext cx="15026379" cy="4692650"/>
          </a:xfrm>
          <a:prstGeom prst="rect">
            <a:avLst/>
          </a:prstGeom>
        </p:spPr>
        <p:txBody>
          <a:bodyPr/>
          <a:lstStyle/>
          <a:p>
            <a:pPr marL="571500" lvl="8" indent="-571500">
              <a:buFont typeface="Arial" panose="020B0604020202020204" pitchFamily="34" charset="0"/>
              <a:buChar char="•"/>
            </a:pPr>
            <a:r>
              <a:rPr lang="es-ES" sz="2800" b="1" dirty="0" err="1">
                <a:solidFill>
                  <a:srgbClr val="2C3E50"/>
                </a:solidFill>
                <a:latin typeface="Pompiere"/>
              </a:rPr>
              <a:t>select</a:t>
            </a:r>
            <a:r>
              <a:rPr lang="es-ES" sz="2800" dirty="0">
                <a:solidFill>
                  <a:srgbClr val="2C3E50"/>
                </a:solidFill>
                <a:latin typeface="Pompiere"/>
              </a:rPr>
              <a:t> 	   (…)  - Devuelve el primer elemento que contenga un </a:t>
            </a:r>
            <a:r>
              <a:rPr lang="es-ES" sz="2800" b="1" dirty="0">
                <a:solidFill>
                  <a:srgbClr val="2C3E50"/>
                </a:solidFill>
                <a:latin typeface="Pompiere"/>
              </a:rPr>
              <a:t>selector</a:t>
            </a:r>
            <a:r>
              <a:rPr lang="es-ES" sz="2800" dirty="0">
                <a:solidFill>
                  <a:srgbClr val="2C3E50"/>
                </a:solidFill>
                <a:latin typeface="Pompiere"/>
              </a:rPr>
              <a:t> CSS especifico</a:t>
            </a:r>
          </a:p>
          <a:p>
            <a:pPr marL="571500" lvl="7" indent="-571500">
              <a:buFont typeface="Arial" panose="020B0604020202020204" pitchFamily="34" charset="0"/>
              <a:buChar char="•"/>
            </a:pPr>
            <a:r>
              <a:rPr lang="es-ES" sz="2800" b="1" i="0" dirty="0" err="1">
                <a:solidFill>
                  <a:srgbClr val="2C3E50"/>
                </a:solidFill>
                <a:effectLst/>
                <a:latin typeface="Pompiere"/>
              </a:rPr>
              <a:t>selectAll</a:t>
            </a:r>
            <a:r>
              <a:rPr lang="es-ES" sz="2800" dirty="0">
                <a:solidFill>
                  <a:srgbClr val="2C3E50"/>
                </a:solidFill>
                <a:latin typeface="Pompiere"/>
              </a:rPr>
              <a:t> </a:t>
            </a:r>
            <a:r>
              <a:rPr lang="es-ES" sz="2800" b="0" i="0" dirty="0">
                <a:solidFill>
                  <a:srgbClr val="2C3E50"/>
                </a:solidFill>
                <a:effectLst/>
                <a:latin typeface="Pompiere"/>
              </a:rPr>
              <a:t>(…) – </a:t>
            </a:r>
            <a:r>
              <a:rPr lang="es-ES" sz="2800" dirty="0">
                <a:solidFill>
                  <a:srgbClr val="2C3E50"/>
                </a:solidFill>
                <a:latin typeface="Pompiere"/>
              </a:rPr>
              <a:t>Devuelve</a:t>
            </a:r>
            <a:r>
              <a:rPr lang="es-ES" sz="2800" b="0" i="0" dirty="0">
                <a:solidFill>
                  <a:srgbClr val="2C3E50"/>
                </a:solidFill>
                <a:effectLst/>
                <a:latin typeface="Pompiere"/>
              </a:rPr>
              <a:t> todos los elementos </a:t>
            </a:r>
            <a:r>
              <a:rPr lang="es-ES" sz="2800" dirty="0">
                <a:solidFill>
                  <a:srgbClr val="2C3E50"/>
                </a:solidFill>
                <a:latin typeface="Pompiere"/>
              </a:rPr>
              <a:t>que contengan un </a:t>
            </a:r>
            <a:r>
              <a:rPr lang="es-ES" sz="2800" b="1" dirty="0">
                <a:solidFill>
                  <a:srgbClr val="2C3E50"/>
                </a:solidFill>
                <a:latin typeface="Pompiere"/>
              </a:rPr>
              <a:t>selector</a:t>
            </a:r>
            <a:r>
              <a:rPr lang="es-ES" sz="2800" dirty="0">
                <a:solidFill>
                  <a:srgbClr val="2C3E50"/>
                </a:solidFill>
                <a:latin typeface="Pompiere"/>
              </a:rPr>
              <a:t> CSS especifico</a:t>
            </a:r>
            <a:endParaRPr lang="es-ES" sz="2800" b="0" i="0" dirty="0">
              <a:solidFill>
                <a:srgbClr val="2C3E50"/>
              </a:solidFill>
              <a:effectLst/>
              <a:latin typeface="Pompiere"/>
            </a:endParaRPr>
          </a:p>
          <a:p>
            <a:pPr marL="571500" lvl="7" indent="-571500">
              <a:buFont typeface="Arial" panose="020B0604020202020204" pitchFamily="34" charset="0"/>
              <a:buChar char="•"/>
            </a:pPr>
            <a:endParaRPr lang="es-ES" sz="2800" dirty="0">
              <a:solidFill>
                <a:srgbClr val="2C3E50"/>
              </a:solidFill>
              <a:latin typeface="Pompiere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223EE1-BC5F-4C2E-9241-6AD55C8C5B0D}"/>
              </a:ext>
            </a:extLst>
          </p:cNvPr>
          <p:cNvSpPr txBox="1"/>
          <p:nvPr/>
        </p:nvSpPr>
        <p:spPr>
          <a:xfrm>
            <a:off x="1138334" y="5419968"/>
            <a:ext cx="4851913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s-ES" sz="2400" b="1" dirty="0"/>
              <a:t>Selectores</a:t>
            </a:r>
          </a:p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s-ES" sz="2400" dirty="0"/>
              <a:t>Selector de ID (#id)</a:t>
            </a:r>
          </a:p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s-ES" sz="2400" dirty="0"/>
              <a:t>Selector de elemento (g, </a:t>
            </a:r>
            <a:r>
              <a:rPr lang="es-ES" sz="2400" dirty="0" err="1"/>
              <a:t>circle</a:t>
            </a:r>
            <a:r>
              <a:rPr lang="es-ES" sz="2400" dirty="0"/>
              <a:t>…)</a:t>
            </a:r>
          </a:p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s-ES" sz="2400" dirty="0"/>
              <a:t>Selector de clase (.</a:t>
            </a:r>
            <a:r>
              <a:rPr lang="es-ES" sz="2400" dirty="0" err="1"/>
              <a:t>class</a:t>
            </a:r>
            <a:r>
              <a:rPr lang="es-ES" sz="2400" dirty="0"/>
              <a:t>)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4A3E2B6-D8F9-443B-A436-4542D5131F1B}"/>
              </a:ext>
            </a:extLst>
          </p:cNvPr>
          <p:cNvCxnSpPr/>
          <p:nvPr/>
        </p:nvCxnSpPr>
        <p:spPr>
          <a:xfrm>
            <a:off x="3079102" y="3989130"/>
            <a:ext cx="0" cy="858416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1546051068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ogo keepcoding nuevo solo círculo (1)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11767" y="7305029"/>
            <a:ext cx="3483085" cy="2458890"/>
          </a:xfrm>
          <a:prstGeom prst="rect">
            <a:avLst/>
          </a:prstGeom>
        </p:spPr>
      </p:pic>
      <p:sp>
        <p:nvSpPr>
          <p:cNvPr id="101" name="Shape 10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s-ES" dirty="0"/>
              <a:t>D3 controles básicos</a:t>
            </a:r>
            <a:endParaRPr dirty="0"/>
          </a:p>
        </p:txBody>
      </p:sp>
      <p:sp>
        <p:nvSpPr>
          <p:cNvPr id="5" name="Shape 102">
            <a:extLst>
              <a:ext uri="{FF2B5EF4-FFF2-40B4-BE49-F238E27FC236}">
                <a16:creationId xmlns:a16="http://schemas.microsoft.com/office/drawing/2014/main" id="{CA910857-66F3-44EB-8D86-73F76DD8F030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929775" y="2879661"/>
            <a:ext cx="15026379" cy="4692650"/>
          </a:xfrm>
          <a:prstGeom prst="rect">
            <a:avLst/>
          </a:prstGeom>
        </p:spPr>
        <p:txBody>
          <a:bodyPr/>
          <a:lstStyle/>
          <a:p>
            <a:pPr marL="571500" lvl="7" indent="-571500">
              <a:buFont typeface="Arial" panose="020B0604020202020204" pitchFamily="34" charset="0"/>
              <a:buChar char="•"/>
            </a:pPr>
            <a:endParaRPr lang="es-ES" sz="2800" dirty="0">
              <a:solidFill>
                <a:srgbClr val="2C3E50"/>
              </a:solidFill>
              <a:latin typeface="Pompiere"/>
            </a:endParaRPr>
          </a:p>
          <a:p>
            <a:pPr marL="571500" lvl="7" indent="-571500">
              <a:buFont typeface="Arial" panose="020B0604020202020204" pitchFamily="34" charset="0"/>
              <a:buChar char="•"/>
            </a:pPr>
            <a:endParaRPr lang="es-ES" sz="2800" dirty="0">
              <a:solidFill>
                <a:srgbClr val="2C3E50"/>
              </a:solidFill>
              <a:latin typeface="Pompiere"/>
            </a:endParaRPr>
          </a:p>
          <a:p>
            <a:pPr marL="571500" lvl="7" indent="-571500">
              <a:buFont typeface="Arial" panose="020B0604020202020204" pitchFamily="34" charset="0"/>
              <a:buChar char="•"/>
            </a:pPr>
            <a:r>
              <a:rPr lang="es-ES" sz="2800" dirty="0" err="1">
                <a:solidFill>
                  <a:srgbClr val="2C3E50"/>
                </a:solidFill>
                <a:latin typeface="Pompiere"/>
              </a:rPr>
              <a:t>append</a:t>
            </a:r>
            <a:r>
              <a:rPr lang="es-ES" sz="2800" dirty="0">
                <a:solidFill>
                  <a:srgbClr val="2C3E50"/>
                </a:solidFill>
                <a:latin typeface="Pompiere"/>
              </a:rPr>
              <a:t>(…) – Crear un elemento (y seleccionarlo)</a:t>
            </a:r>
          </a:p>
          <a:p>
            <a:pPr marL="571500" lvl="7" indent="-571500">
              <a:buFont typeface="Arial" panose="020B0604020202020204" pitchFamily="34" charset="0"/>
              <a:buChar char="•"/>
            </a:pPr>
            <a:endParaRPr lang="es-ES" sz="2800" b="0" i="0" dirty="0">
              <a:solidFill>
                <a:srgbClr val="2C3E50"/>
              </a:solidFill>
              <a:effectLst/>
              <a:latin typeface="Pompiere"/>
            </a:endParaRPr>
          </a:p>
          <a:p>
            <a:pPr marL="571500" lvl="7" indent="-571500">
              <a:buFont typeface="Arial" panose="020B0604020202020204" pitchFamily="34" charset="0"/>
              <a:buChar char="•"/>
            </a:pPr>
            <a:r>
              <a:rPr lang="es-ES" sz="2800" dirty="0" err="1">
                <a:solidFill>
                  <a:srgbClr val="2C3E50"/>
                </a:solidFill>
                <a:latin typeface="Pompiere"/>
              </a:rPr>
              <a:t>attr</a:t>
            </a:r>
            <a:r>
              <a:rPr lang="es-ES" sz="2800" dirty="0">
                <a:solidFill>
                  <a:srgbClr val="2C3E50"/>
                </a:solidFill>
                <a:latin typeface="Pompiere"/>
              </a:rPr>
              <a:t>(… , …)  - Cambiar/añadir/seleccionar un atributo de un elemento</a:t>
            </a:r>
          </a:p>
          <a:p>
            <a:pPr marL="571500" lvl="7" indent="-571500">
              <a:buFont typeface="Arial" panose="020B0604020202020204" pitchFamily="34" charset="0"/>
              <a:buChar char="•"/>
            </a:pPr>
            <a:r>
              <a:rPr lang="es-ES" sz="2800" dirty="0" err="1">
                <a:solidFill>
                  <a:srgbClr val="2C3E50"/>
                </a:solidFill>
                <a:latin typeface="Pompiere"/>
              </a:rPr>
              <a:t>s</a:t>
            </a:r>
            <a:r>
              <a:rPr lang="es-ES" sz="2800" b="0" i="0" dirty="0" err="1">
                <a:solidFill>
                  <a:srgbClr val="2C3E50"/>
                </a:solidFill>
                <a:effectLst/>
                <a:latin typeface="Pompiere"/>
              </a:rPr>
              <a:t>tyle</a:t>
            </a:r>
            <a:r>
              <a:rPr lang="es-ES" sz="2800" b="0" i="0" dirty="0">
                <a:solidFill>
                  <a:srgbClr val="2C3E50"/>
                </a:solidFill>
                <a:effectLst/>
                <a:latin typeface="Pompiere"/>
              </a:rPr>
              <a:t>(… , … ) -</a:t>
            </a:r>
            <a:r>
              <a:rPr lang="es-ES" sz="2800" dirty="0">
                <a:solidFill>
                  <a:srgbClr val="2C3E50"/>
                </a:solidFill>
                <a:latin typeface="Pompiere"/>
              </a:rPr>
              <a:t> Cambiar/añadir/seleccionar el estilo de un elemento</a:t>
            </a:r>
            <a:endParaRPr lang="es-ES" sz="2800" b="0" i="0" dirty="0">
              <a:solidFill>
                <a:srgbClr val="2C3E50"/>
              </a:solidFill>
              <a:effectLst/>
              <a:latin typeface="Pompiere"/>
            </a:endParaRPr>
          </a:p>
          <a:p>
            <a:endParaRPr lang="es-ES" b="0" i="0" dirty="0">
              <a:solidFill>
                <a:srgbClr val="2C3E50"/>
              </a:solidFill>
              <a:effectLst/>
              <a:latin typeface="Pompiere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60655365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ogo keepcoding nuevo solo círculo (1)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11767" y="7305029"/>
            <a:ext cx="3483085" cy="2458890"/>
          </a:xfrm>
          <a:prstGeom prst="rect">
            <a:avLst/>
          </a:prstGeom>
        </p:spPr>
      </p:pic>
      <p:sp>
        <p:nvSpPr>
          <p:cNvPr id="101" name="Shape 10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s-ES" dirty="0"/>
              <a:t>D3 y los datos</a:t>
            </a:r>
            <a:endParaRPr dirty="0"/>
          </a:p>
        </p:txBody>
      </p:sp>
      <p:sp>
        <p:nvSpPr>
          <p:cNvPr id="5" name="Shape 102">
            <a:extLst>
              <a:ext uri="{FF2B5EF4-FFF2-40B4-BE49-F238E27FC236}">
                <a16:creationId xmlns:a16="http://schemas.microsoft.com/office/drawing/2014/main" id="{CA910857-66F3-44EB-8D86-73F76DD8F030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929775" y="2879661"/>
            <a:ext cx="15026379" cy="4692650"/>
          </a:xfrm>
          <a:prstGeom prst="rect">
            <a:avLst/>
          </a:prstGeom>
        </p:spPr>
        <p:txBody>
          <a:bodyPr/>
          <a:lstStyle/>
          <a:p>
            <a:pPr marL="571500" lvl="7" indent="-571500">
              <a:buFont typeface="Arial" panose="020B0604020202020204" pitchFamily="34" charset="0"/>
              <a:buChar char="•"/>
            </a:pPr>
            <a:endParaRPr lang="es-ES" sz="2800" dirty="0">
              <a:solidFill>
                <a:srgbClr val="2C3E50"/>
              </a:solidFill>
              <a:latin typeface="Pompiere"/>
            </a:endParaRPr>
          </a:p>
          <a:p>
            <a:pPr marL="571500" lvl="7" indent="-571500">
              <a:buFont typeface="Arial" panose="020B0604020202020204" pitchFamily="34" charset="0"/>
              <a:buChar char="•"/>
            </a:pPr>
            <a:endParaRPr lang="es-ES" sz="2800" dirty="0">
              <a:solidFill>
                <a:srgbClr val="2C3E50"/>
              </a:solidFill>
              <a:latin typeface="Pompiere"/>
            </a:endParaRPr>
          </a:p>
          <a:p>
            <a:endParaRPr lang="es-ES" b="0" i="0" dirty="0">
              <a:solidFill>
                <a:srgbClr val="2C3E50"/>
              </a:solidFill>
              <a:effectLst/>
              <a:latin typeface="Pompiere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D56F49-E942-4457-9528-B87707E83969}"/>
              </a:ext>
            </a:extLst>
          </p:cNvPr>
          <p:cNvSpPr txBox="1"/>
          <p:nvPr/>
        </p:nvSpPr>
        <p:spPr>
          <a:xfrm>
            <a:off x="-2581210" y="2686829"/>
            <a:ext cx="8966717" cy="50783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d3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"div"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selectAll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'p'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.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dataset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.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enter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.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'p'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.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 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})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C92C20-BEAE-43B0-98A1-F77927901F0C}"/>
              </a:ext>
            </a:extLst>
          </p:cNvPr>
          <p:cNvSpPr txBox="1"/>
          <p:nvPr/>
        </p:nvSpPr>
        <p:spPr>
          <a:xfrm>
            <a:off x="6094950" y="3547545"/>
            <a:ext cx="9875266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s-E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Selección de elementos</a:t>
            </a:r>
            <a:r>
              <a:rPr kumimoji="0" lang="es-ES" sz="2000" b="0" i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.         Selecciona todos los elementos </a:t>
            </a:r>
            <a:r>
              <a:rPr kumimoji="0" lang="es-ES" sz="2000" b="1" i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p </a:t>
            </a:r>
            <a:r>
              <a:rPr kumimoji="0" lang="es-ES" sz="2000" b="0" i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dentro del elemento </a:t>
            </a:r>
            <a:r>
              <a:rPr kumimoji="0" lang="es-ES" sz="2000" b="1" i="1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div</a:t>
            </a:r>
            <a:r>
              <a:rPr kumimoji="0" lang="es-ES" sz="2000" b="0" i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353DE2-446E-4C07-A099-D4DCBCB971A9}"/>
              </a:ext>
            </a:extLst>
          </p:cNvPr>
          <p:cNvSpPr txBox="1"/>
          <p:nvPr/>
        </p:nvSpPr>
        <p:spPr>
          <a:xfrm>
            <a:off x="5126534" y="4492803"/>
            <a:ext cx="10345210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s-E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Asocia nuestros datos a la selección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F9646FB-3D77-4D4A-A495-B1906D8FDD14}"/>
              </a:ext>
            </a:extLst>
          </p:cNvPr>
          <p:cNvSpPr txBox="1"/>
          <p:nvPr/>
        </p:nvSpPr>
        <p:spPr>
          <a:xfrm>
            <a:off x="5272714" y="4995303"/>
            <a:ext cx="10345210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s-E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Crea tantos elementos como datos tengamos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55B9B51-C919-4D7C-AE2E-F6297716082F}"/>
              </a:ext>
            </a:extLst>
          </p:cNvPr>
          <p:cNvSpPr txBox="1"/>
          <p:nvPr/>
        </p:nvSpPr>
        <p:spPr>
          <a:xfrm>
            <a:off x="5272714" y="5604180"/>
            <a:ext cx="10345210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s-E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Añadimos los elementos p creados a la selección</a:t>
            </a:r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79ACB396-5C32-4AFF-96E5-EAE40730866A}"/>
              </a:ext>
            </a:extLst>
          </p:cNvPr>
          <p:cNvSpPr/>
          <p:nvPr/>
        </p:nvSpPr>
        <p:spPr>
          <a:xfrm>
            <a:off x="5683261" y="3271398"/>
            <a:ext cx="157702" cy="1100107"/>
          </a:xfrm>
          <a:prstGeom prst="rightBrace">
            <a:avLst/>
          </a:prstGeom>
          <a:noFill/>
          <a:ln w="28575" cap="flat">
            <a:solidFill>
              <a:schemeClr val="accent5">
                <a:lumMod val="60000"/>
                <a:lumOff val="40000"/>
              </a:schemeClr>
            </a:solidFill>
            <a:prstDash val="sys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E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3CE325E-D371-482C-B82B-067EAA989548}"/>
              </a:ext>
            </a:extLst>
          </p:cNvPr>
          <p:cNvCxnSpPr>
            <a:cxnSpLocks/>
          </p:cNvCxnSpPr>
          <p:nvPr/>
        </p:nvCxnSpPr>
        <p:spPr>
          <a:xfrm>
            <a:off x="4973767" y="4697987"/>
            <a:ext cx="3301077" cy="11900"/>
          </a:xfrm>
          <a:prstGeom prst="straightConnector1">
            <a:avLst/>
          </a:prstGeom>
          <a:noFill/>
          <a:ln w="28575" cap="flat">
            <a:solidFill>
              <a:schemeClr val="accent5">
                <a:lumMod val="60000"/>
                <a:lumOff val="40000"/>
              </a:schemeClr>
            </a:solidFill>
            <a:prstDash val="sysDash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476DD03-3008-4ED4-B77A-15C7B6C2FB23}"/>
              </a:ext>
            </a:extLst>
          </p:cNvPr>
          <p:cNvCxnSpPr>
            <a:cxnSpLocks/>
          </p:cNvCxnSpPr>
          <p:nvPr/>
        </p:nvCxnSpPr>
        <p:spPr>
          <a:xfrm>
            <a:off x="3608113" y="5225986"/>
            <a:ext cx="4434875" cy="17818"/>
          </a:xfrm>
          <a:prstGeom prst="straightConnector1">
            <a:avLst/>
          </a:prstGeom>
          <a:noFill/>
          <a:ln w="28575" cap="flat">
            <a:solidFill>
              <a:schemeClr val="accent5">
                <a:lumMod val="60000"/>
                <a:lumOff val="40000"/>
              </a:schemeClr>
            </a:solidFill>
            <a:prstDash val="sysDash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AAB8FDF-9A96-4219-BBBE-97B8938523D1}"/>
              </a:ext>
            </a:extLst>
          </p:cNvPr>
          <p:cNvCxnSpPr>
            <a:cxnSpLocks/>
          </p:cNvCxnSpPr>
          <p:nvPr/>
        </p:nvCxnSpPr>
        <p:spPr>
          <a:xfrm>
            <a:off x="4466495" y="5802492"/>
            <a:ext cx="3203268" cy="18590"/>
          </a:xfrm>
          <a:prstGeom prst="straightConnector1">
            <a:avLst/>
          </a:prstGeom>
          <a:noFill/>
          <a:ln w="28575" cap="flat">
            <a:solidFill>
              <a:schemeClr val="accent5">
                <a:lumMod val="60000"/>
                <a:lumOff val="40000"/>
              </a:schemeClr>
            </a:solidFill>
            <a:prstDash val="sysDash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7" name="Right Brace 26">
            <a:extLst>
              <a:ext uri="{FF2B5EF4-FFF2-40B4-BE49-F238E27FC236}">
                <a16:creationId xmlns:a16="http://schemas.microsoft.com/office/drawing/2014/main" id="{AB5FA3A6-F886-49B2-AC35-E8B5B5966A02}"/>
              </a:ext>
            </a:extLst>
          </p:cNvPr>
          <p:cNvSpPr/>
          <p:nvPr/>
        </p:nvSpPr>
        <p:spPr>
          <a:xfrm>
            <a:off x="5534946" y="6055183"/>
            <a:ext cx="227166" cy="1613544"/>
          </a:xfrm>
          <a:prstGeom prst="rightBrace">
            <a:avLst/>
          </a:prstGeom>
          <a:noFill/>
          <a:ln w="28575" cap="flat">
            <a:solidFill>
              <a:schemeClr val="accent5">
                <a:lumMod val="60000"/>
                <a:lumOff val="40000"/>
              </a:schemeClr>
            </a:solidFill>
            <a:prstDash val="sys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E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965B8B7-A696-455E-A82C-5FD017C82C1B}"/>
              </a:ext>
            </a:extLst>
          </p:cNvPr>
          <p:cNvSpPr txBox="1"/>
          <p:nvPr/>
        </p:nvSpPr>
        <p:spPr>
          <a:xfrm>
            <a:off x="3850183" y="6615286"/>
            <a:ext cx="10345210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s-E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Añadimos funcionalidades y atributos a los elementos </a:t>
            </a:r>
          </a:p>
        </p:txBody>
      </p:sp>
    </p:spTree>
    <p:extLst>
      <p:ext uri="{BB962C8B-B14F-4D97-AF65-F5344CB8AC3E}">
        <p14:creationId xmlns:p14="http://schemas.microsoft.com/office/powerpoint/2010/main" val="3213825477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ogo keepcoding nuevo solo círculo (1)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11767" y="7305029"/>
            <a:ext cx="3483085" cy="2458890"/>
          </a:xfrm>
          <a:prstGeom prst="rect">
            <a:avLst/>
          </a:prstGeom>
        </p:spPr>
      </p:pic>
      <p:sp>
        <p:nvSpPr>
          <p:cNvPr id="101" name="Shape 101"/>
          <p:cNvSpPr>
            <a:spLocks noGrp="1"/>
          </p:cNvSpPr>
          <p:nvPr>
            <p:ph type="title"/>
          </p:nvPr>
        </p:nvSpPr>
        <p:spPr>
          <a:xfrm>
            <a:off x="1923256" y="431800"/>
            <a:ext cx="12409488" cy="990600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s-ES" dirty="0"/>
              <a:t>Escalas y ejes</a:t>
            </a:r>
            <a:br>
              <a:rPr lang="es-ES" dirty="0"/>
            </a:b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5A6AFAF-FE0C-47D3-833D-96F97655D8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5576" y="1285650"/>
            <a:ext cx="14201191" cy="7248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107386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47">
            <a:extLst>
              <a:ext uri="{FF2B5EF4-FFF2-40B4-BE49-F238E27FC236}">
                <a16:creationId xmlns:a16="http://schemas.microsoft.com/office/drawing/2014/main" id="{CA06F713-CE6D-4E21-BDB8-17A4E0C8BF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193" y="879512"/>
            <a:ext cx="15067475" cy="7384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53426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5620B1EF-78CA-4593-95D3-4F2818C03B17}"/>
              </a:ext>
            </a:extLst>
          </p:cNvPr>
          <p:cNvSpPr txBox="1"/>
          <p:nvPr/>
        </p:nvSpPr>
        <p:spPr>
          <a:xfrm>
            <a:off x="205274" y="7206852"/>
            <a:ext cx="46150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/>
              <a:t>Más escalas: </a:t>
            </a:r>
            <a:r>
              <a:rPr lang="es-ES" sz="2400" dirty="0">
                <a:hlinkClick r:id="rId2"/>
              </a:rPr>
              <a:t>Wiki</a:t>
            </a:r>
            <a:endParaRPr lang="es-ES" sz="24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FC53476-F9ED-4AB5-BDF0-95368FA4B2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936" y="582816"/>
            <a:ext cx="15363448" cy="6100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836640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3F4C5-8F20-44A8-975A-36B26FC276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Interacciones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0C1174-B160-45EC-A756-1476418F54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54100" y="1397000"/>
            <a:ext cx="13931900" cy="4052078"/>
          </a:xfrm>
        </p:spPr>
        <p:txBody>
          <a:bodyPr/>
          <a:lstStyle/>
          <a:p>
            <a:r>
              <a:rPr lang="es-ES" dirty="0"/>
              <a:t>Método </a:t>
            </a:r>
            <a:r>
              <a:rPr lang="es-ES" b="1" dirty="0" err="1"/>
              <a:t>on</a:t>
            </a:r>
            <a:r>
              <a:rPr lang="es-ES" b="1" dirty="0"/>
              <a:t> </a:t>
            </a:r>
            <a:r>
              <a:rPr lang="es-ES" dirty="0"/>
              <a:t>: Para capturar eventos de ratón sobre elementos</a:t>
            </a:r>
          </a:p>
          <a:p>
            <a:endParaRPr lang="es-ES" dirty="0"/>
          </a:p>
          <a:p>
            <a:r>
              <a:rPr lang="es-ES" dirty="0"/>
              <a:t>		.</a:t>
            </a:r>
            <a:r>
              <a:rPr lang="es-ES" dirty="0" err="1"/>
              <a:t>on</a:t>
            </a:r>
            <a:r>
              <a:rPr lang="es-ES" dirty="0"/>
              <a:t>(“</a:t>
            </a:r>
            <a:r>
              <a:rPr lang="es-ES" dirty="0" err="1"/>
              <a:t>mouseover</a:t>
            </a:r>
            <a:r>
              <a:rPr lang="es-ES" dirty="0"/>
              <a:t>”, … ) </a:t>
            </a:r>
          </a:p>
          <a:p>
            <a:r>
              <a:rPr lang="es-ES" dirty="0"/>
              <a:t>		.</a:t>
            </a:r>
            <a:r>
              <a:rPr lang="es-ES" dirty="0" err="1"/>
              <a:t>on</a:t>
            </a:r>
            <a:r>
              <a:rPr lang="es-ES" dirty="0"/>
              <a:t>(“</a:t>
            </a:r>
            <a:r>
              <a:rPr lang="es-ES" dirty="0" err="1"/>
              <a:t>mouseout</a:t>
            </a:r>
            <a:r>
              <a:rPr lang="es-ES" dirty="0"/>
              <a:t>”, … )</a:t>
            </a:r>
          </a:p>
          <a:p>
            <a:r>
              <a:rPr lang="es-ES" dirty="0"/>
              <a:t>		.</a:t>
            </a:r>
            <a:r>
              <a:rPr lang="es-ES" dirty="0" err="1"/>
              <a:t>on</a:t>
            </a:r>
            <a:r>
              <a:rPr lang="es-ES" dirty="0"/>
              <a:t>(“</a:t>
            </a:r>
            <a:r>
              <a:rPr lang="es-ES" dirty="0" err="1"/>
              <a:t>click</a:t>
            </a:r>
            <a:r>
              <a:rPr lang="es-ES" dirty="0"/>
              <a:t>”, … )</a:t>
            </a:r>
          </a:p>
          <a:p>
            <a:r>
              <a:rPr lang="es-ES" dirty="0"/>
              <a:t>		.</a:t>
            </a:r>
            <a:r>
              <a:rPr lang="es-ES" dirty="0" err="1"/>
              <a:t>on</a:t>
            </a:r>
            <a:r>
              <a:rPr lang="es-ES" dirty="0"/>
              <a:t>(“zoom”, … )</a:t>
            </a:r>
          </a:p>
          <a:p>
            <a:endParaRPr lang="es-ES" dirty="0"/>
          </a:p>
          <a:p>
            <a:endParaRPr lang="es-ES" dirty="0"/>
          </a:p>
          <a:p>
            <a:r>
              <a:rPr lang="en-US" sz="3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                  event: </a:t>
            </a:r>
            <a:r>
              <a:rPr lang="en-US" sz="2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Capturamos</a:t>
            </a:r>
            <a:r>
              <a:rPr lang="en-US" sz="2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el </a:t>
            </a:r>
            <a:r>
              <a:rPr lang="en-US" sz="2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evento</a:t>
            </a:r>
            <a:r>
              <a:rPr lang="en-US" sz="2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.</a:t>
            </a:r>
          </a:p>
          <a:p>
            <a:r>
              <a:rPr lang="en-US" sz="4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										</a:t>
            </a:r>
            <a:r>
              <a:rPr lang="en-US" sz="4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</a:t>
            </a:r>
            <a:r>
              <a:rPr lang="en-US" sz="4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     </a:t>
            </a:r>
            <a:r>
              <a:rPr lang="en-US" sz="2400" dirty="0" err="1">
                <a:solidFill>
                  <a:schemeClr val="tx1"/>
                </a:solidFill>
                <a:latin typeface="Consolas" panose="020B0609020204030204" pitchFamily="49" charset="0"/>
              </a:rPr>
              <a:t>Datos</a:t>
            </a:r>
            <a:r>
              <a:rPr lang="en-US" sz="24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Consolas" panose="020B0609020204030204" pitchFamily="49" charset="0"/>
              </a:rPr>
              <a:t>asociados</a:t>
            </a:r>
            <a:r>
              <a:rPr lang="en-US" sz="2400" dirty="0">
                <a:solidFill>
                  <a:schemeClr val="tx1"/>
                </a:solidFill>
                <a:latin typeface="Consolas" panose="020B0609020204030204" pitchFamily="49" charset="0"/>
              </a:rPr>
              <a:t> a un </a:t>
            </a:r>
            <a:r>
              <a:rPr lang="en-US" sz="2400" dirty="0" err="1">
                <a:solidFill>
                  <a:schemeClr val="tx1"/>
                </a:solidFill>
                <a:latin typeface="Consolas" panose="020B0609020204030204" pitchFamily="49" charset="0"/>
              </a:rPr>
              <a:t>elemento</a:t>
            </a:r>
            <a:r>
              <a:rPr lang="en-US" sz="2400" dirty="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s-ES" sz="2000" dirty="0"/>
              <a:t>Otros eventos: </a:t>
            </a:r>
            <a:r>
              <a:rPr lang="es-ES" sz="2000" dirty="0">
                <a:hlinkClick r:id="rId2"/>
              </a:rPr>
              <a:t>Wiki</a:t>
            </a:r>
            <a:endParaRPr lang="es-ES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4127675-8426-4BEE-B1DA-577777D2D91F}"/>
              </a:ext>
            </a:extLst>
          </p:cNvPr>
          <p:cNvSpPr/>
          <p:nvPr/>
        </p:nvSpPr>
        <p:spPr>
          <a:xfrm>
            <a:off x="4601" y="2819572"/>
            <a:ext cx="2098998" cy="1339374"/>
          </a:xfrm>
          <a:prstGeom prst="roundRect">
            <a:avLst/>
          </a:prstGeom>
          <a:noFill/>
          <a:ln w="12700" cap="flat">
            <a:solidFill>
              <a:schemeClr val="accent5">
                <a:lumMod val="60000"/>
                <a:lumOff val="40000"/>
              </a:schemeClr>
            </a:solidFill>
            <a:prstDash val="sys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ea typeface="Gill Sans"/>
                <a:cs typeface="Gill Sans"/>
                <a:sym typeface="Gill Sans"/>
              </a:rPr>
              <a:t>Una selección</a:t>
            </a:r>
          </a:p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rPr>
              <a:t>d3.select(…)</a:t>
            </a:r>
          </a:p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ea typeface="Gill Sans"/>
                <a:cs typeface="Gill Sans"/>
                <a:sym typeface="Gill Sans"/>
              </a:rPr>
              <a:t>d3.selectAll(…)</a:t>
            </a:r>
          </a:p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rPr>
              <a:t>+</a:t>
            </a:r>
            <a:endParaRPr kumimoji="0" lang="es-E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D55A7B-75D1-404B-87E3-77BEE6DEF2DA}"/>
              </a:ext>
            </a:extLst>
          </p:cNvPr>
          <p:cNvSpPr txBox="1"/>
          <p:nvPr/>
        </p:nvSpPr>
        <p:spPr>
          <a:xfrm>
            <a:off x="6064897" y="2722655"/>
            <a:ext cx="7765143" cy="287258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ctr" defTabSz="5461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sym typeface="Gill Sans"/>
              </a:rPr>
              <a:t> </a:t>
            </a: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sym typeface="Gill Sans"/>
              </a:rPr>
              <a:t>function</a:t>
            </a: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sym typeface="Gill Sans"/>
              </a:rPr>
              <a:t>(…){</a:t>
            </a:r>
          </a:p>
          <a:p>
            <a:pPr marL="0" marR="0" lvl="0" indent="0" algn="ctr" defTabSz="5461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sym typeface="Gill Sans"/>
              </a:rPr>
              <a:t>   </a:t>
            </a: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sym typeface="Gill Sans"/>
              </a:rPr>
              <a:t>d3</a:t>
            </a: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sym typeface="Gill Sans"/>
              </a:rPr>
              <a:t>.</a:t>
            </a: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onsolas" panose="020B0609020204030204" pitchFamily="49" charset="0"/>
                <a:sym typeface="Gill Sans"/>
              </a:rPr>
              <a:t>select</a:t>
            </a: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sym typeface="Gill Sans"/>
              </a:rPr>
              <a:t>(</a:t>
            </a: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sym typeface="Gill Sans"/>
              </a:rPr>
              <a:t>this</a:t>
            </a: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sym typeface="Gill Sans"/>
              </a:rPr>
              <a:t>)</a:t>
            </a:r>
          </a:p>
          <a:p>
            <a:pPr marL="0" marR="0" lvl="0" indent="0" algn="ctr" defTabSz="5461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sym typeface="Gill Sans"/>
              </a:rPr>
              <a:t>          .</a:t>
            </a:r>
            <a:r>
              <a:rPr kumimoji="0" lang="en-US" sz="3600" b="0" i="0" u="none" strike="noStrike" kern="0" cap="none" spc="0" normalizeH="0" baseline="0" noProof="0" dirty="0" err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onsolas" panose="020B0609020204030204" pitchFamily="49" charset="0"/>
                <a:sym typeface="Gill Sans"/>
              </a:rPr>
              <a:t>attr</a:t>
            </a: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sym typeface="Gill Sans"/>
              </a:rPr>
              <a:t>(</a:t>
            </a: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onsolas" panose="020B0609020204030204" pitchFamily="49" charset="0"/>
                <a:sym typeface="Gill Sans"/>
              </a:rPr>
              <a:t>…,…</a:t>
            </a: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sym typeface="Gill Sans"/>
              </a:rPr>
              <a:t>)</a:t>
            </a:r>
          </a:p>
          <a:p>
            <a:pPr marL="0" marR="0" lvl="0" indent="0" algn="ctr" defTabSz="5461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sym typeface="Gill Sans"/>
              </a:rPr>
              <a:t>}</a:t>
            </a: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onsolas" panose="020B0609020204030204" pitchFamily="49" charset="0"/>
                <a:sym typeface="Gill Sans"/>
              </a:rPr>
              <a:t> 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D4D4D4"/>
              </a:solidFill>
              <a:effectLst/>
              <a:uLnTx/>
              <a:uFillTx/>
              <a:latin typeface="Consolas" panose="020B0609020204030204" pitchFamily="49" charset="0"/>
              <a:sym typeface="Gill Sans"/>
            </a:endParaRPr>
          </a:p>
          <a:p>
            <a:pPr marL="0" marR="0" lvl="0" indent="0" algn="ctr" defTabSz="5461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52E418F-DC61-4944-818D-13D171D38FC1}"/>
              </a:ext>
            </a:extLst>
          </p:cNvPr>
          <p:cNvCxnSpPr>
            <a:cxnSpLocks/>
          </p:cNvCxnSpPr>
          <p:nvPr/>
        </p:nvCxnSpPr>
        <p:spPr>
          <a:xfrm>
            <a:off x="6363478" y="2819572"/>
            <a:ext cx="1306285" cy="166224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dash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75ABE3B-CE52-4811-8FFB-5268BD7060DC}"/>
              </a:ext>
            </a:extLst>
          </p:cNvPr>
          <p:cNvSpPr txBox="1"/>
          <p:nvPr/>
        </p:nvSpPr>
        <p:spPr>
          <a:xfrm>
            <a:off x="12378352" y="3310255"/>
            <a:ext cx="2823548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ctr" defTabSz="5461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sym typeface="Gill Sans"/>
              </a:rPr>
              <a:t>Selecciona el elemento actual para aplicarle cambios</a:t>
            </a:r>
            <a:endParaRPr kumimoji="0" lang="es-E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708053D-5030-4D74-9069-B13BB5FF2667}"/>
              </a:ext>
            </a:extLst>
          </p:cNvPr>
          <p:cNvCxnSpPr>
            <a:cxnSpLocks/>
          </p:cNvCxnSpPr>
          <p:nvPr/>
        </p:nvCxnSpPr>
        <p:spPr>
          <a:xfrm flipV="1">
            <a:off x="12047376" y="3489259"/>
            <a:ext cx="604934" cy="66180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dash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333E3FE-3E7B-4CFA-95F1-C113986D6C14}"/>
              </a:ext>
            </a:extLst>
          </p:cNvPr>
          <p:cNvSpPr/>
          <p:nvPr/>
        </p:nvSpPr>
        <p:spPr>
          <a:xfrm>
            <a:off x="6363478" y="5527334"/>
            <a:ext cx="7765143" cy="1906037"/>
          </a:xfrm>
          <a:prstGeom prst="roundRect">
            <a:avLst/>
          </a:prstGeom>
          <a:noFill/>
          <a:ln w="25400" cap="flat">
            <a:solidFill>
              <a:srgbClr val="000000"/>
            </a:solidFill>
            <a:prstDash val="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4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33F5495-76F6-45B7-820A-E787087B9047}"/>
              </a:ext>
            </a:extLst>
          </p:cNvPr>
          <p:cNvSpPr txBox="1"/>
          <p:nvPr/>
        </p:nvSpPr>
        <p:spPr>
          <a:xfrm>
            <a:off x="5536941" y="7320704"/>
            <a:ext cx="8253185" cy="76944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										</a:t>
            </a:r>
            <a: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d3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s-ES" sz="20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: Seleccionamos el elemento</a:t>
            </a:r>
            <a:endParaRPr lang="es-ES" sz="2000" dirty="0"/>
          </a:p>
        </p:txBody>
      </p:sp>
    </p:spTree>
    <p:extLst>
      <p:ext uri="{BB962C8B-B14F-4D97-AF65-F5344CB8AC3E}">
        <p14:creationId xmlns:p14="http://schemas.microsoft.com/office/powerpoint/2010/main" val="3954950035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8141E-8830-43B1-8D30-B71D0AE40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Animaciones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45A732-F930-4D9F-A4F3-150657BD80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2050" y="1975498"/>
            <a:ext cx="13931900" cy="4483100"/>
          </a:xfrm>
        </p:spPr>
        <p:txBody>
          <a:bodyPr/>
          <a:lstStyle/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d3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"#target"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.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transition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.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ease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(…)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.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duration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.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delay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200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attr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(... , ...)</a:t>
            </a:r>
          </a:p>
          <a:p>
            <a:endParaRPr lang="es-E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BB02E6D-2EA3-4A8D-86ED-92DF815C863A}"/>
              </a:ext>
            </a:extLst>
          </p:cNvPr>
          <p:cNvSpPr txBox="1"/>
          <p:nvPr/>
        </p:nvSpPr>
        <p:spPr>
          <a:xfrm>
            <a:off x="5857916" y="2664003"/>
            <a:ext cx="10345210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s-ES" sz="2000" dirty="0"/>
              <a:t>                  Método que indica el comienzo de la transición.</a:t>
            </a:r>
            <a:endParaRPr kumimoji="0" lang="es-ES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5439B9-1B63-433D-9270-07B4D122A927}"/>
              </a:ext>
            </a:extLst>
          </p:cNvPr>
          <p:cNvSpPr txBox="1"/>
          <p:nvPr/>
        </p:nvSpPr>
        <p:spPr>
          <a:xfrm>
            <a:off x="6004096" y="3166503"/>
            <a:ext cx="10345210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s-ES" sz="2000" i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                                     Opcional</a:t>
            </a:r>
            <a:r>
              <a:rPr kumimoji="0" lang="es-E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: Tipo de función de transición que se aplica. </a:t>
            </a:r>
            <a:r>
              <a:rPr kumimoji="0" lang="es-E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  <a:hlinkClick r:id="rId2"/>
              </a:rPr>
              <a:t>Comparativa</a:t>
            </a:r>
            <a:r>
              <a:rPr kumimoji="0" lang="es-E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35EE5F-0888-4CA4-ABB5-B66D41AEA56D}"/>
              </a:ext>
            </a:extLst>
          </p:cNvPr>
          <p:cNvSpPr txBox="1"/>
          <p:nvPr/>
        </p:nvSpPr>
        <p:spPr>
          <a:xfrm>
            <a:off x="6004096" y="3775380"/>
            <a:ext cx="10345210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s-E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Duración de la transición. En milisegundos(ms).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41BD2A0-5DDA-420F-8559-7A062575AF58}"/>
              </a:ext>
            </a:extLst>
          </p:cNvPr>
          <p:cNvCxnSpPr>
            <a:cxnSpLocks/>
          </p:cNvCxnSpPr>
          <p:nvPr/>
        </p:nvCxnSpPr>
        <p:spPr>
          <a:xfrm>
            <a:off x="5705149" y="2869187"/>
            <a:ext cx="3301077" cy="11900"/>
          </a:xfrm>
          <a:prstGeom prst="straightConnector1">
            <a:avLst/>
          </a:prstGeom>
          <a:noFill/>
          <a:ln w="28575" cap="flat">
            <a:solidFill>
              <a:schemeClr val="accent5">
                <a:lumMod val="60000"/>
                <a:lumOff val="40000"/>
              </a:schemeClr>
            </a:solidFill>
            <a:prstDash val="sysDash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BFABE88-EA4C-4CA8-A756-9393D9D755B4}"/>
              </a:ext>
            </a:extLst>
          </p:cNvPr>
          <p:cNvCxnSpPr>
            <a:cxnSpLocks/>
          </p:cNvCxnSpPr>
          <p:nvPr/>
        </p:nvCxnSpPr>
        <p:spPr>
          <a:xfrm>
            <a:off x="4339495" y="3397186"/>
            <a:ext cx="4434875" cy="17818"/>
          </a:xfrm>
          <a:prstGeom prst="straightConnector1">
            <a:avLst/>
          </a:prstGeom>
          <a:noFill/>
          <a:ln w="28575" cap="flat">
            <a:solidFill>
              <a:schemeClr val="accent5">
                <a:lumMod val="60000"/>
                <a:lumOff val="40000"/>
              </a:schemeClr>
            </a:solidFill>
            <a:prstDash val="sysDash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FD5017C-CA86-498F-9CBD-613F0E0C934D}"/>
              </a:ext>
            </a:extLst>
          </p:cNvPr>
          <p:cNvCxnSpPr>
            <a:cxnSpLocks/>
            <a:stCxn id="6" idx="1"/>
          </p:cNvCxnSpPr>
          <p:nvPr/>
        </p:nvCxnSpPr>
        <p:spPr>
          <a:xfrm>
            <a:off x="6004096" y="3980565"/>
            <a:ext cx="2397049" cy="11717"/>
          </a:xfrm>
          <a:prstGeom prst="straightConnector1">
            <a:avLst/>
          </a:prstGeom>
          <a:noFill/>
          <a:ln w="28575" cap="flat">
            <a:solidFill>
              <a:schemeClr val="accent5">
                <a:lumMod val="60000"/>
                <a:lumOff val="40000"/>
              </a:schemeClr>
            </a:solidFill>
            <a:prstDash val="sysDash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D535C28-D7F2-4623-BCBA-9F3826B9C038}"/>
              </a:ext>
            </a:extLst>
          </p:cNvPr>
          <p:cNvSpPr txBox="1"/>
          <p:nvPr/>
        </p:nvSpPr>
        <p:spPr>
          <a:xfrm>
            <a:off x="7729852" y="4274390"/>
            <a:ext cx="3180408" cy="13336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s-ES" sz="2000" i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Opcional:  </a:t>
            </a:r>
            <a:r>
              <a:rPr kumimoji="0" lang="es-ES" sz="200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“Tiempo offset de retraso”: Cuanto hay que esperar hasta que empiece la transición. En ms.</a:t>
            </a:r>
            <a:endParaRPr kumimoji="0" lang="es-ES" sz="2000" b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D75171D-7843-4BDD-87FF-573ECBEBBE49}"/>
              </a:ext>
            </a:extLst>
          </p:cNvPr>
          <p:cNvCxnSpPr>
            <a:cxnSpLocks/>
          </p:cNvCxnSpPr>
          <p:nvPr/>
        </p:nvCxnSpPr>
        <p:spPr>
          <a:xfrm>
            <a:off x="5058786" y="4496060"/>
            <a:ext cx="2397049" cy="11717"/>
          </a:xfrm>
          <a:prstGeom prst="straightConnector1">
            <a:avLst/>
          </a:prstGeom>
          <a:noFill/>
          <a:ln w="28575" cap="flat">
            <a:solidFill>
              <a:schemeClr val="accent5">
                <a:lumMod val="60000"/>
                <a:lumOff val="40000"/>
              </a:schemeClr>
            </a:solidFill>
            <a:prstDash val="sysDash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13E7E4D-C1F5-461E-94ED-166DF6761305}"/>
              </a:ext>
            </a:extLst>
          </p:cNvPr>
          <p:cNvCxnSpPr>
            <a:cxnSpLocks/>
          </p:cNvCxnSpPr>
          <p:nvPr/>
        </p:nvCxnSpPr>
        <p:spPr>
          <a:xfrm>
            <a:off x="3308100" y="5337112"/>
            <a:ext cx="0" cy="1264270"/>
          </a:xfrm>
          <a:prstGeom prst="straightConnector1">
            <a:avLst/>
          </a:prstGeom>
          <a:noFill/>
          <a:ln w="28575" cap="flat">
            <a:solidFill>
              <a:schemeClr val="accent5">
                <a:lumMod val="60000"/>
                <a:lumOff val="40000"/>
              </a:schemeClr>
            </a:solidFill>
            <a:prstDash val="sysDash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EFFA5E8-4C78-4BBF-B17F-004A48F23DC7}"/>
              </a:ext>
            </a:extLst>
          </p:cNvPr>
          <p:cNvSpPr txBox="1"/>
          <p:nvPr/>
        </p:nvSpPr>
        <p:spPr>
          <a:xfrm>
            <a:off x="-1827034" y="6577874"/>
            <a:ext cx="10345210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s-E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Atributos a cambiar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D42779D-9251-42C6-9D74-9D51BA399233}"/>
              </a:ext>
            </a:extLst>
          </p:cNvPr>
          <p:cNvCxnSpPr>
            <a:cxnSpLocks/>
          </p:cNvCxnSpPr>
          <p:nvPr/>
        </p:nvCxnSpPr>
        <p:spPr>
          <a:xfrm>
            <a:off x="6344111" y="2347777"/>
            <a:ext cx="3301077" cy="11900"/>
          </a:xfrm>
          <a:prstGeom prst="straightConnector1">
            <a:avLst/>
          </a:prstGeom>
          <a:noFill/>
          <a:ln w="28575" cap="flat">
            <a:solidFill>
              <a:schemeClr val="accent5">
                <a:lumMod val="60000"/>
                <a:lumOff val="40000"/>
              </a:schemeClr>
            </a:solidFill>
            <a:prstDash val="sysDash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3AB4B827-40F2-4D1E-AA07-355DFB8D1FA8}"/>
              </a:ext>
            </a:extLst>
          </p:cNvPr>
          <p:cNvSpPr txBox="1"/>
          <p:nvPr/>
        </p:nvSpPr>
        <p:spPr>
          <a:xfrm>
            <a:off x="6723091" y="2110808"/>
            <a:ext cx="10345210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s-ES" sz="2000" dirty="0"/>
              <a:t>Seleccionamos elemento a cambiar</a:t>
            </a:r>
            <a:endParaRPr kumimoji="0" lang="es-ES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503367361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101">
            <a:extLst>
              <a:ext uri="{FF2B5EF4-FFF2-40B4-BE49-F238E27FC236}">
                <a16:creationId xmlns:a16="http://schemas.microsoft.com/office/drawing/2014/main" id="{86F54BAA-F44C-474B-B9F7-8F080EC8D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3256" y="431800"/>
            <a:ext cx="12409488" cy="990600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s-ES" dirty="0" err="1"/>
              <a:t>GeoVisualización</a:t>
            </a:r>
            <a:r>
              <a:rPr lang="es-ES" dirty="0"/>
              <a:t> </a:t>
            </a:r>
            <a:r>
              <a:rPr lang="es-ES" sz="2000" dirty="0"/>
              <a:t>Mapas y D3.js</a:t>
            </a:r>
            <a:endParaRPr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3E42603-4E73-4B72-B261-C3DF9B2297CF}"/>
              </a:ext>
            </a:extLst>
          </p:cNvPr>
          <p:cNvSpPr txBox="1"/>
          <p:nvPr/>
        </p:nvSpPr>
        <p:spPr>
          <a:xfrm>
            <a:off x="1745366" y="1422400"/>
            <a:ext cx="12599603" cy="1210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s-E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1. </a:t>
            </a:r>
            <a:r>
              <a:rPr kumimoji="0" lang="es-ES" sz="36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GeoJSON</a:t>
            </a:r>
            <a:endParaRPr lang="es-ES" dirty="0"/>
          </a:p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s-ES" dirty="0"/>
              <a:t> Formato </a:t>
            </a:r>
            <a:r>
              <a:rPr kumimoji="0" lang="es-E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JSON-</a:t>
            </a:r>
            <a:r>
              <a:rPr kumimoji="0" lang="es-ES" sz="36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based</a:t>
            </a:r>
            <a:r>
              <a:rPr kumimoji="0" lang="es-E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 usado para describir información geográfica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C04C2E8-BFCA-43AB-8983-43A59D500D16}"/>
              </a:ext>
            </a:extLst>
          </p:cNvPr>
          <p:cNvSpPr txBox="1"/>
          <p:nvPr/>
        </p:nvSpPr>
        <p:spPr>
          <a:xfrm>
            <a:off x="-317241" y="2858106"/>
            <a:ext cx="8094306" cy="60631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s-E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s-ES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s-ES" sz="2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s-ES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s-E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s-ES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s-ES" sz="2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FeatureCollection</a:t>
            </a:r>
            <a:r>
              <a:rPr lang="es-ES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s-E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s-E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s-ES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s-ES" sz="2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features</a:t>
            </a:r>
            <a:r>
              <a:rPr lang="es-ES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s-E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[{</a:t>
            </a:r>
          </a:p>
          <a:p>
            <a:r>
              <a:rPr lang="es-E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      </a:t>
            </a:r>
            <a:r>
              <a:rPr lang="es-ES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s-ES" sz="2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s-ES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s-E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s-E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s-ES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s-ES" sz="2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Feature</a:t>
            </a:r>
            <a:r>
              <a:rPr lang="es-ES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s-E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s-E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    </a:t>
            </a:r>
            <a:r>
              <a:rPr lang="es-ES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s-ES" sz="2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properties</a:t>
            </a:r>
            <a:r>
              <a:rPr lang="es-ES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s-E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s-E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s-E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               </a:t>
            </a:r>
            <a:r>
              <a:rPr lang="es-ES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s-ES" sz="2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s-ES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s-E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s-E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s-ES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“Embajadores"</a:t>
            </a:r>
            <a:endParaRPr lang="es-E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s-E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},</a:t>
            </a:r>
          </a:p>
          <a:p>
            <a:r>
              <a:rPr lang="es-E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  </a:t>
            </a:r>
            <a:r>
              <a:rPr lang="es-ES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s-ES" sz="2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geometry</a:t>
            </a:r>
            <a:r>
              <a:rPr lang="es-ES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s-E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s-E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s-E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           </a:t>
            </a:r>
            <a:r>
              <a:rPr lang="es-ES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s-ES" sz="2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s-ES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s-E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s-E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s-ES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s-ES" sz="2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Polygon</a:t>
            </a:r>
            <a:r>
              <a:rPr lang="es-ES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s-E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s-E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              </a:t>
            </a:r>
            <a:r>
              <a:rPr lang="es-ES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s-ES" sz="2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coordinates</a:t>
            </a:r>
            <a:r>
              <a:rPr lang="es-ES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s-E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s-E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[[[-</a:t>
            </a:r>
            <a:r>
              <a:rPr lang="es-ES" sz="2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      </a:t>
            </a:r>
            <a:r>
              <a:rPr lang="es-E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s-ES" sz="2400" dirty="0">
                <a:solidFill>
                  <a:srgbClr val="B5CEA8"/>
                </a:solidFill>
                <a:latin typeface="Consolas" panose="020B0609020204030204" pitchFamily="49" charset="0"/>
              </a:rPr>
              <a:t>-3</a:t>
            </a:r>
            <a:r>
              <a:rPr lang="es-E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s-ES" sz="2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40.1</a:t>
            </a:r>
            <a:r>
              <a:rPr lang="es-E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], ... , [-3, </a:t>
            </a:r>
            <a:r>
              <a:rPr lang="es-ES" sz="2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40.12</a:t>
            </a:r>
            <a:r>
              <a:rPr lang="es-E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]]]</a:t>
            </a:r>
          </a:p>
          <a:p>
            <a:r>
              <a:rPr lang="es-E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}</a:t>
            </a:r>
          </a:p>
          <a:p>
            <a:r>
              <a:rPr lang="es-E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},</a:t>
            </a:r>
          </a:p>
          <a:p>
            <a:r>
              <a:rPr lang="es-E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{</a:t>
            </a:r>
          </a:p>
          <a:p>
            <a:r>
              <a:rPr lang="es-E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s-ES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s-ES" sz="2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s-ES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s-E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s-E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s-ES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s-ES" sz="2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Feature</a:t>
            </a:r>
            <a:r>
              <a:rPr lang="es-ES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s-E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s-ES" sz="2800" b="1" dirty="0">
                <a:solidFill>
                  <a:schemeClr val="tx1"/>
                </a:solidFill>
                <a:latin typeface="Consolas" panose="020B0609020204030204" pitchFamily="49" charset="0"/>
              </a:rPr>
              <a:t>…</a:t>
            </a:r>
            <a:endParaRPr lang="es-ES" sz="2800" b="1" dirty="0"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r>
              <a:rPr lang="es-E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endParaRPr lang="es-E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8" name="Right Brace 27">
            <a:extLst>
              <a:ext uri="{FF2B5EF4-FFF2-40B4-BE49-F238E27FC236}">
                <a16:creationId xmlns:a16="http://schemas.microsoft.com/office/drawing/2014/main" id="{22070F51-D7B0-4776-9D27-095B61C2427D}"/>
              </a:ext>
            </a:extLst>
          </p:cNvPr>
          <p:cNvSpPr/>
          <p:nvPr/>
        </p:nvSpPr>
        <p:spPr>
          <a:xfrm>
            <a:off x="7592289" y="5254836"/>
            <a:ext cx="157702" cy="2079026"/>
          </a:xfrm>
          <a:prstGeom prst="rightBrace">
            <a:avLst/>
          </a:prstGeom>
          <a:noFill/>
          <a:ln w="28575" cap="flat">
            <a:solidFill>
              <a:schemeClr val="accent5">
                <a:lumMod val="60000"/>
                <a:lumOff val="40000"/>
              </a:schemeClr>
            </a:solidFill>
            <a:prstDash val="sys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E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29" name="Right Brace 28">
            <a:extLst>
              <a:ext uri="{FF2B5EF4-FFF2-40B4-BE49-F238E27FC236}">
                <a16:creationId xmlns:a16="http://schemas.microsoft.com/office/drawing/2014/main" id="{5CA9CE0A-DF47-4E0F-ACE8-7E7D44776AAC}"/>
              </a:ext>
            </a:extLst>
          </p:cNvPr>
          <p:cNvSpPr/>
          <p:nvPr/>
        </p:nvSpPr>
        <p:spPr>
          <a:xfrm>
            <a:off x="7573747" y="4083617"/>
            <a:ext cx="157702" cy="976765"/>
          </a:xfrm>
          <a:prstGeom prst="rightBrace">
            <a:avLst/>
          </a:prstGeom>
          <a:noFill/>
          <a:ln w="28575" cap="flat">
            <a:solidFill>
              <a:schemeClr val="accent5">
                <a:lumMod val="60000"/>
                <a:lumOff val="40000"/>
              </a:schemeClr>
            </a:solidFill>
            <a:prstDash val="sys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E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8FAC6C5-9693-4C7E-9185-D502FCE304D9}"/>
              </a:ext>
            </a:extLst>
          </p:cNvPr>
          <p:cNvSpPr txBox="1"/>
          <p:nvPr/>
        </p:nvSpPr>
        <p:spPr>
          <a:xfrm>
            <a:off x="7777065" y="4077234"/>
            <a:ext cx="7748515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s-ES" sz="2400" b="1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Properties</a:t>
            </a:r>
            <a:r>
              <a:rPr kumimoji="0" lang="es-ES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: Metadatos. Almacenamos nombre, id… u otra información sobre la “</a:t>
            </a:r>
            <a:r>
              <a:rPr kumimoji="0" lang="es-ES" sz="24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Feature</a:t>
            </a:r>
            <a:r>
              <a:rPr kumimoji="0" lang="es-ES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” a representar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8B1DEB9-D7A2-4BFB-9BA6-AA6033DAA2FD}"/>
              </a:ext>
            </a:extLst>
          </p:cNvPr>
          <p:cNvSpPr txBox="1"/>
          <p:nvPr/>
        </p:nvSpPr>
        <p:spPr>
          <a:xfrm>
            <a:off x="7777065" y="5609309"/>
            <a:ext cx="7955146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s-ES" sz="2400" b="1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Geometry</a:t>
            </a:r>
            <a:r>
              <a:rPr kumimoji="0" lang="es-ES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: Array de coordenadas [</a:t>
            </a:r>
            <a:r>
              <a:rPr kumimoji="0" lang="es-ES" sz="24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lon</a:t>
            </a:r>
            <a:r>
              <a:rPr lang="es-ES" sz="2400" dirty="0" err="1"/>
              <a:t>,lat</a:t>
            </a:r>
            <a:r>
              <a:rPr lang="es-ES" sz="2400" dirty="0"/>
              <a:t>] del objeto a representar (</a:t>
            </a:r>
            <a:r>
              <a:rPr lang="es-ES" sz="2400" dirty="0" err="1"/>
              <a:t>Polygon</a:t>
            </a:r>
            <a:r>
              <a:rPr lang="es-ES" sz="1600" dirty="0"/>
              <a:t>*</a:t>
            </a:r>
            <a:r>
              <a:rPr lang="es-ES" sz="2400" dirty="0"/>
              <a:t>) </a:t>
            </a:r>
            <a:endParaRPr kumimoji="0" lang="es-ES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0CE0AF8-B106-48E3-B0A3-96025EA041D4}"/>
              </a:ext>
            </a:extLst>
          </p:cNvPr>
          <p:cNvSpPr txBox="1"/>
          <p:nvPr/>
        </p:nvSpPr>
        <p:spPr>
          <a:xfrm>
            <a:off x="9611930" y="7866257"/>
            <a:ext cx="6644070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s-E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* Puede haber varios tipos de geometría dependiendo del objeto: </a:t>
            </a: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Polygon, </a:t>
            </a:r>
            <a:r>
              <a:rPr kumimoji="0" lang="en-US" sz="14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MultiPolygon</a:t>
            </a: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, Point, MultiPoint, </a:t>
            </a:r>
            <a:r>
              <a:rPr kumimoji="0" lang="en-US" sz="14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LineString</a:t>
            </a: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, </a:t>
            </a:r>
            <a:r>
              <a:rPr kumimoji="0" lang="en-US" sz="14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MultiLineString</a:t>
            </a:r>
            <a:r>
              <a:rPr lang="en-US" sz="1400" dirty="0"/>
              <a:t>…</a:t>
            </a: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 kumimoji="0" lang="es-E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3" name="Rectangle 1">
            <a:extLst>
              <a:ext uri="{FF2B5EF4-FFF2-40B4-BE49-F238E27FC236}">
                <a16:creationId xmlns:a16="http://schemas.microsoft.com/office/drawing/2014/main" id="{E6BCD3EC-638A-4525-98BA-68D8A9FC50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399467" y="-420628"/>
            <a:ext cx="1625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algn="l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algn="l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algn="l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algn="l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algn="l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algn="l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algn="l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algn="l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1000" b="0" i="0" u="none" strike="noStrike" cap="none" normalizeH="0" baseline="0">
                <a:ln>
                  <a:noFill/>
                </a:ln>
                <a:solidFill>
                  <a:srgbClr val="34495E"/>
                </a:solidFill>
                <a:effectLst/>
                <a:latin typeface="Arial Unicode MS"/>
              </a:rPr>
              <a:t>Point</a:t>
            </a:r>
            <a:r>
              <a:rPr kumimoji="0" lang="es-ES" altLang="es-ES" sz="1300" b="0" i="0" u="none" strike="noStrike" cap="none" normalizeH="0" baseline="0">
                <a:ln>
                  <a:noFill/>
                </a:ln>
                <a:solidFill>
                  <a:srgbClr val="34495E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, </a:t>
            </a:r>
            <a:r>
              <a:rPr kumimoji="0" lang="es-ES" altLang="es-ES" sz="1000" b="0" i="0" u="none" strike="noStrike" cap="none" normalizeH="0" baseline="0">
                <a:ln>
                  <a:noFill/>
                </a:ln>
                <a:solidFill>
                  <a:srgbClr val="34495E"/>
                </a:solidFill>
                <a:effectLst/>
                <a:latin typeface="Arial Unicode MS"/>
              </a:rPr>
              <a:t>LineString</a:t>
            </a:r>
            <a:r>
              <a:rPr kumimoji="0" lang="es-ES" altLang="es-ES" sz="1300" b="0" i="0" u="none" strike="noStrike" cap="none" normalizeH="0" baseline="0">
                <a:ln>
                  <a:noFill/>
                </a:ln>
                <a:solidFill>
                  <a:srgbClr val="34495E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, </a:t>
            </a:r>
            <a:r>
              <a:rPr kumimoji="0" lang="es-ES" altLang="es-ES" sz="1000" b="0" i="0" u="none" strike="noStrike" cap="none" normalizeH="0" baseline="0">
                <a:ln>
                  <a:noFill/>
                </a:ln>
                <a:solidFill>
                  <a:srgbClr val="34495E"/>
                </a:solidFill>
                <a:effectLst/>
                <a:latin typeface="Arial Unicode MS"/>
              </a:rPr>
              <a:t>Polygon</a:t>
            </a:r>
            <a:r>
              <a:rPr kumimoji="0" lang="es-ES" altLang="es-ES" sz="1300" b="0" i="0" u="none" strike="noStrike" cap="none" normalizeH="0" baseline="0">
                <a:ln>
                  <a:noFill/>
                </a:ln>
                <a:solidFill>
                  <a:srgbClr val="34495E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, </a:t>
            </a:r>
            <a:r>
              <a:rPr kumimoji="0" lang="es-ES" altLang="es-ES" sz="1000" b="0" i="0" u="none" strike="noStrike" cap="none" normalizeH="0" baseline="0">
                <a:ln>
                  <a:noFill/>
                </a:ln>
                <a:solidFill>
                  <a:srgbClr val="34495E"/>
                </a:solidFill>
                <a:effectLst/>
                <a:latin typeface="Arial Unicode MS"/>
              </a:rPr>
              <a:t>MultiPoint</a:t>
            </a:r>
            <a:r>
              <a:rPr kumimoji="0" lang="es-ES" altLang="es-ES" sz="1300" b="0" i="0" u="none" strike="noStrike" cap="none" normalizeH="0" baseline="0">
                <a:ln>
                  <a:noFill/>
                </a:ln>
                <a:solidFill>
                  <a:srgbClr val="34495E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, </a:t>
            </a:r>
            <a:r>
              <a:rPr kumimoji="0" lang="es-ES" altLang="es-ES" sz="1000" b="0" i="0" u="none" strike="noStrike" cap="none" normalizeH="0" baseline="0">
                <a:ln>
                  <a:noFill/>
                </a:ln>
                <a:solidFill>
                  <a:srgbClr val="34495E"/>
                </a:solidFill>
                <a:effectLst/>
                <a:latin typeface="Arial Unicode MS"/>
              </a:rPr>
              <a:t>MultiLineString</a:t>
            </a:r>
            <a:r>
              <a:rPr kumimoji="0" lang="es-ES" altLang="es-ES" sz="1300" b="0" i="0" u="none" strike="noStrike" cap="none" normalizeH="0" baseline="0">
                <a:ln>
                  <a:noFill/>
                </a:ln>
                <a:solidFill>
                  <a:srgbClr val="34495E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, and </a:t>
            </a:r>
            <a:r>
              <a:rPr kumimoji="0" lang="es-ES" altLang="es-ES" sz="1000" b="0" i="0" u="none" strike="noStrike" cap="none" normalizeH="0" baseline="0">
                <a:ln>
                  <a:noFill/>
                </a:ln>
                <a:solidFill>
                  <a:srgbClr val="34495E"/>
                </a:solidFill>
                <a:effectLst/>
                <a:latin typeface="Arial Unicode MS"/>
              </a:rPr>
              <a:t>MultiPolygon</a:t>
            </a:r>
            <a:r>
              <a:rPr kumimoji="0" lang="es-ES" altLang="es-E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s-ES" altLang="es-E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72B38A58-FE72-4721-AFF8-412086DB4BD5}"/>
              </a:ext>
            </a:extLst>
          </p:cNvPr>
          <p:cNvCxnSpPr>
            <a:cxnSpLocks/>
          </p:cNvCxnSpPr>
          <p:nvPr/>
        </p:nvCxnSpPr>
        <p:spPr>
          <a:xfrm>
            <a:off x="5760958" y="3502646"/>
            <a:ext cx="3301077" cy="11900"/>
          </a:xfrm>
          <a:prstGeom prst="straightConnector1">
            <a:avLst/>
          </a:prstGeom>
          <a:noFill/>
          <a:ln w="28575" cap="flat">
            <a:solidFill>
              <a:schemeClr val="accent5">
                <a:lumMod val="60000"/>
                <a:lumOff val="40000"/>
              </a:schemeClr>
            </a:solidFill>
            <a:prstDash val="sysDash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EB87185D-8CCD-4CAB-96F1-0A25EB7D0251}"/>
              </a:ext>
            </a:extLst>
          </p:cNvPr>
          <p:cNvSpPr txBox="1"/>
          <p:nvPr/>
        </p:nvSpPr>
        <p:spPr>
          <a:xfrm>
            <a:off x="6582033" y="3245132"/>
            <a:ext cx="10345210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s-ES" sz="2000" dirty="0"/>
              <a:t>Array de Objetos (“</a:t>
            </a:r>
            <a:r>
              <a:rPr lang="es-ES" sz="2000" dirty="0" err="1"/>
              <a:t>features</a:t>
            </a:r>
            <a:r>
              <a:rPr lang="es-ES" sz="2000" dirty="0"/>
              <a:t>”) a representar</a:t>
            </a:r>
            <a:endParaRPr kumimoji="0" lang="es-ES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843181925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101">
            <a:extLst>
              <a:ext uri="{FF2B5EF4-FFF2-40B4-BE49-F238E27FC236}">
                <a16:creationId xmlns:a16="http://schemas.microsoft.com/office/drawing/2014/main" id="{86F54BAA-F44C-474B-B9F7-8F080EC8D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3256" y="431800"/>
            <a:ext cx="12409488" cy="990600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s-ES" dirty="0" err="1"/>
              <a:t>GeoVisualización</a:t>
            </a:r>
            <a:r>
              <a:rPr lang="es-ES" dirty="0"/>
              <a:t> </a:t>
            </a:r>
            <a:r>
              <a:rPr lang="es-ES" sz="2000" dirty="0"/>
              <a:t>Mapas y D3.js</a:t>
            </a:r>
            <a:endParaRPr dirty="0"/>
          </a:p>
        </p:txBody>
      </p:sp>
      <p:sp>
        <p:nvSpPr>
          <p:cNvPr id="33" name="Rectangle 1">
            <a:extLst>
              <a:ext uri="{FF2B5EF4-FFF2-40B4-BE49-F238E27FC236}">
                <a16:creationId xmlns:a16="http://schemas.microsoft.com/office/drawing/2014/main" id="{E6BCD3EC-638A-4525-98BA-68D8A9FC50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399467" y="-420628"/>
            <a:ext cx="1625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algn="l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algn="l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algn="l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algn="l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algn="l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algn="l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algn="l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algn="l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1000" b="0" i="0" u="none" strike="noStrike" cap="none" normalizeH="0" baseline="0">
                <a:ln>
                  <a:noFill/>
                </a:ln>
                <a:solidFill>
                  <a:srgbClr val="34495E"/>
                </a:solidFill>
                <a:effectLst/>
                <a:latin typeface="Arial Unicode MS"/>
              </a:rPr>
              <a:t>Point</a:t>
            </a:r>
            <a:r>
              <a:rPr kumimoji="0" lang="es-ES" altLang="es-ES" sz="1300" b="0" i="0" u="none" strike="noStrike" cap="none" normalizeH="0" baseline="0">
                <a:ln>
                  <a:noFill/>
                </a:ln>
                <a:solidFill>
                  <a:srgbClr val="34495E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, </a:t>
            </a:r>
            <a:r>
              <a:rPr kumimoji="0" lang="es-ES" altLang="es-ES" sz="1000" b="0" i="0" u="none" strike="noStrike" cap="none" normalizeH="0" baseline="0">
                <a:ln>
                  <a:noFill/>
                </a:ln>
                <a:solidFill>
                  <a:srgbClr val="34495E"/>
                </a:solidFill>
                <a:effectLst/>
                <a:latin typeface="Arial Unicode MS"/>
              </a:rPr>
              <a:t>LineString</a:t>
            </a:r>
            <a:r>
              <a:rPr kumimoji="0" lang="es-ES" altLang="es-ES" sz="1300" b="0" i="0" u="none" strike="noStrike" cap="none" normalizeH="0" baseline="0">
                <a:ln>
                  <a:noFill/>
                </a:ln>
                <a:solidFill>
                  <a:srgbClr val="34495E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, </a:t>
            </a:r>
            <a:r>
              <a:rPr kumimoji="0" lang="es-ES" altLang="es-ES" sz="1000" b="0" i="0" u="none" strike="noStrike" cap="none" normalizeH="0" baseline="0">
                <a:ln>
                  <a:noFill/>
                </a:ln>
                <a:solidFill>
                  <a:srgbClr val="34495E"/>
                </a:solidFill>
                <a:effectLst/>
                <a:latin typeface="Arial Unicode MS"/>
              </a:rPr>
              <a:t>Polygon</a:t>
            </a:r>
            <a:r>
              <a:rPr kumimoji="0" lang="es-ES" altLang="es-ES" sz="1300" b="0" i="0" u="none" strike="noStrike" cap="none" normalizeH="0" baseline="0">
                <a:ln>
                  <a:noFill/>
                </a:ln>
                <a:solidFill>
                  <a:srgbClr val="34495E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, </a:t>
            </a:r>
            <a:r>
              <a:rPr kumimoji="0" lang="es-ES" altLang="es-ES" sz="1000" b="0" i="0" u="none" strike="noStrike" cap="none" normalizeH="0" baseline="0">
                <a:ln>
                  <a:noFill/>
                </a:ln>
                <a:solidFill>
                  <a:srgbClr val="34495E"/>
                </a:solidFill>
                <a:effectLst/>
                <a:latin typeface="Arial Unicode MS"/>
              </a:rPr>
              <a:t>MultiPoint</a:t>
            </a:r>
            <a:r>
              <a:rPr kumimoji="0" lang="es-ES" altLang="es-ES" sz="1300" b="0" i="0" u="none" strike="noStrike" cap="none" normalizeH="0" baseline="0">
                <a:ln>
                  <a:noFill/>
                </a:ln>
                <a:solidFill>
                  <a:srgbClr val="34495E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, </a:t>
            </a:r>
            <a:r>
              <a:rPr kumimoji="0" lang="es-ES" altLang="es-ES" sz="1000" b="0" i="0" u="none" strike="noStrike" cap="none" normalizeH="0" baseline="0">
                <a:ln>
                  <a:noFill/>
                </a:ln>
                <a:solidFill>
                  <a:srgbClr val="34495E"/>
                </a:solidFill>
                <a:effectLst/>
                <a:latin typeface="Arial Unicode MS"/>
              </a:rPr>
              <a:t>MultiLineString</a:t>
            </a:r>
            <a:r>
              <a:rPr kumimoji="0" lang="es-ES" altLang="es-ES" sz="1300" b="0" i="0" u="none" strike="noStrike" cap="none" normalizeH="0" baseline="0">
                <a:ln>
                  <a:noFill/>
                </a:ln>
                <a:solidFill>
                  <a:srgbClr val="34495E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, and </a:t>
            </a:r>
            <a:r>
              <a:rPr kumimoji="0" lang="es-ES" altLang="es-ES" sz="1000" b="0" i="0" u="none" strike="noStrike" cap="none" normalizeH="0" baseline="0">
                <a:ln>
                  <a:noFill/>
                </a:ln>
                <a:solidFill>
                  <a:srgbClr val="34495E"/>
                </a:solidFill>
                <a:effectLst/>
                <a:latin typeface="Arial Unicode MS"/>
              </a:rPr>
              <a:t>MultiPolygon</a:t>
            </a:r>
            <a:r>
              <a:rPr kumimoji="0" lang="es-ES" altLang="es-E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s-ES" altLang="es-E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42A281A-BF4C-4035-A5F8-DEA5D91062CB}"/>
              </a:ext>
            </a:extLst>
          </p:cNvPr>
          <p:cNvSpPr txBox="1"/>
          <p:nvPr/>
        </p:nvSpPr>
        <p:spPr>
          <a:xfrm>
            <a:off x="578498" y="1268511"/>
            <a:ext cx="15677502" cy="151836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kumimoji="0" lang="es-E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2. Proyecciones</a:t>
            </a:r>
          </a:p>
          <a:p>
            <a:pPr algn="l"/>
            <a:r>
              <a:rPr lang="es-ES" sz="2800" dirty="0"/>
              <a:t>                           Proyectar                        puntos de una esfera              sobre una superficie plana</a:t>
            </a:r>
          </a:p>
          <a:p>
            <a:pPr algn="l"/>
            <a:r>
              <a:rPr kumimoji="0" lang="es-ES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                           Transformar                unas coordenadas [</a:t>
            </a:r>
            <a:r>
              <a:rPr kumimoji="0" lang="es-ES" sz="2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long,lat</a:t>
            </a:r>
            <a:r>
              <a:rPr kumimoji="0" lang="es-ES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]     en valores [X,Y] </a:t>
            </a:r>
            <a:r>
              <a:rPr kumimoji="0" lang="es-ES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(píxeles)</a:t>
            </a:r>
            <a:endParaRPr kumimoji="0" lang="es-ES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5E37E4E-A20D-4A0C-99E7-9B8808B58571}"/>
              </a:ext>
            </a:extLst>
          </p:cNvPr>
          <p:cNvSpPr txBox="1"/>
          <p:nvPr/>
        </p:nvSpPr>
        <p:spPr>
          <a:xfrm>
            <a:off x="11441404" y="7547194"/>
            <a:ext cx="4814596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s-E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  <a:hlinkClick r:id="rId2"/>
              </a:rPr>
              <a:t>Comparación de proyecciones</a:t>
            </a:r>
            <a:endParaRPr kumimoji="0" lang="es-E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Gill Sans"/>
              <a:ea typeface="Gill Sans"/>
              <a:cs typeface="Gill Sans"/>
              <a:sym typeface="Gill Sans"/>
            </a:endParaRPr>
          </a:p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s-E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  <a:hlinkClick r:id="rId3"/>
              </a:rPr>
              <a:t>Wiki</a:t>
            </a:r>
            <a:endParaRPr kumimoji="0" lang="es-E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D7EAC6B-7B64-431B-84F6-3DFEE6E47AEA}"/>
              </a:ext>
            </a:extLst>
          </p:cNvPr>
          <p:cNvSpPr txBox="1"/>
          <p:nvPr/>
        </p:nvSpPr>
        <p:spPr>
          <a:xfrm>
            <a:off x="2248677" y="3171577"/>
            <a:ext cx="11374017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s-E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En D3 existen muchas funciones de proyección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7643D5-594C-453D-825C-2E696C2FB6CD}"/>
              </a:ext>
            </a:extLst>
          </p:cNvPr>
          <p:cNvSpPr txBox="1"/>
          <p:nvPr/>
        </p:nvSpPr>
        <p:spPr>
          <a:xfrm>
            <a:off x="570762" y="5957100"/>
            <a:ext cx="2668447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s-ES" sz="24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Ortographic</a:t>
            </a:r>
            <a:endParaRPr kumimoji="0" lang="es-E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D835AFF-314D-4889-80B8-0F3CD541B5EB}"/>
              </a:ext>
            </a:extLst>
          </p:cNvPr>
          <p:cNvSpPr txBox="1"/>
          <p:nvPr/>
        </p:nvSpPr>
        <p:spPr>
          <a:xfrm>
            <a:off x="4129780" y="5956640"/>
            <a:ext cx="2668447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s-ES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Mercator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2DD25AE-5EC0-4311-B58A-83CB03D074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4506" y="4116404"/>
            <a:ext cx="2856527" cy="14578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A0A5C82-A67D-428A-B7A0-EAC2E7B539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752" y="3851734"/>
            <a:ext cx="2255461" cy="210911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E4193FB-0450-405D-9DD3-03F72E4345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70276" y="3875056"/>
            <a:ext cx="3804822" cy="1795876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931E8006-5958-4168-BFEA-31B565033D6B}"/>
              </a:ext>
            </a:extLst>
          </p:cNvPr>
          <p:cNvSpPr txBox="1"/>
          <p:nvPr/>
        </p:nvSpPr>
        <p:spPr>
          <a:xfrm>
            <a:off x="7786395" y="5956639"/>
            <a:ext cx="2668447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s-ES" sz="24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Conic</a:t>
            </a:r>
            <a:endParaRPr kumimoji="0" lang="es-ES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C797FB6-3C21-4254-9BE8-D2D2C22A8DEF}"/>
              </a:ext>
            </a:extLst>
          </p:cNvPr>
          <p:cNvSpPr txBox="1"/>
          <p:nvPr/>
        </p:nvSpPr>
        <p:spPr>
          <a:xfrm>
            <a:off x="14129734" y="4949869"/>
            <a:ext cx="2668447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s-E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…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EB55ACB-58B4-437D-9864-99A8E64FC1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690801" y="3919964"/>
            <a:ext cx="2588223" cy="168649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77615136-69AF-4BD3-8F74-5E0864D664AF}"/>
              </a:ext>
            </a:extLst>
          </p:cNvPr>
          <p:cNvSpPr txBox="1"/>
          <p:nvPr/>
        </p:nvSpPr>
        <p:spPr>
          <a:xfrm>
            <a:off x="11650688" y="5901177"/>
            <a:ext cx="2668447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s-ES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August</a:t>
            </a:r>
          </a:p>
        </p:txBody>
      </p:sp>
    </p:spTree>
    <p:extLst>
      <p:ext uri="{BB962C8B-B14F-4D97-AF65-F5344CB8AC3E}">
        <p14:creationId xmlns:p14="http://schemas.microsoft.com/office/powerpoint/2010/main" val="3241010463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ogo keepcoding nuevo solo círculo (1)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11767" y="7305029"/>
            <a:ext cx="3483085" cy="2458890"/>
          </a:xfrm>
          <a:prstGeom prst="rect">
            <a:avLst/>
          </a:prstGeom>
        </p:spPr>
      </p:pic>
      <p:sp>
        <p:nvSpPr>
          <p:cNvPr id="101" name="Shape 101"/>
          <p:cNvSpPr>
            <a:spLocks noGrp="1"/>
          </p:cNvSpPr>
          <p:nvPr>
            <p:ph type="title"/>
          </p:nvPr>
        </p:nvSpPr>
        <p:spPr>
          <a:xfrm>
            <a:off x="1668367" y="1076528"/>
            <a:ext cx="12409488" cy="990600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s-ES" dirty="0"/>
              <a:t>.js</a:t>
            </a:r>
            <a:endParaRPr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8951DEB-D7FD-4EB4-AF7E-DF9DDD6F6763}"/>
              </a:ext>
            </a:extLst>
          </p:cNvPr>
          <p:cNvSpPr txBox="1"/>
          <p:nvPr/>
        </p:nvSpPr>
        <p:spPr>
          <a:xfrm>
            <a:off x="1668367" y="2280642"/>
            <a:ext cx="15046298" cy="306750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571500" indent="-571500" algn="l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sz="3600" b="0" i="0" u="none" strike="noStrike" dirty="0">
                <a:solidFill>
                  <a:srgbClr val="616161"/>
                </a:solidFill>
                <a:effectLst/>
                <a:latin typeface="Proxima Nova" panose="020B0604020202020204" charset="0"/>
              </a:rPr>
              <a:t> D3 (</a:t>
            </a:r>
            <a:r>
              <a:rPr lang="es-ES" sz="3600" b="1" i="0" u="none" strike="noStrike" dirty="0">
                <a:solidFill>
                  <a:srgbClr val="616161"/>
                </a:solidFill>
                <a:effectLst/>
                <a:latin typeface="Proxima Nova" panose="020B0604020202020204" charset="0"/>
              </a:rPr>
              <a:t>D</a:t>
            </a:r>
            <a:r>
              <a:rPr lang="es-ES" sz="3600" b="0" i="0" u="none" strike="noStrike" dirty="0">
                <a:solidFill>
                  <a:srgbClr val="616161"/>
                </a:solidFill>
                <a:effectLst/>
                <a:latin typeface="Proxima Nova" panose="020B0604020202020204" charset="0"/>
              </a:rPr>
              <a:t>ata </a:t>
            </a:r>
            <a:r>
              <a:rPr lang="es-ES" sz="3600" b="1" i="0" u="none" strike="noStrike" dirty="0" err="1">
                <a:solidFill>
                  <a:srgbClr val="616161"/>
                </a:solidFill>
                <a:effectLst/>
                <a:latin typeface="Proxima Nova" panose="020B0604020202020204" charset="0"/>
              </a:rPr>
              <a:t>D</a:t>
            </a:r>
            <a:r>
              <a:rPr lang="es-ES" sz="3600" b="0" i="0" u="none" strike="noStrike" dirty="0" err="1">
                <a:solidFill>
                  <a:srgbClr val="616161"/>
                </a:solidFill>
                <a:effectLst/>
                <a:latin typeface="Proxima Nova" panose="020B0604020202020204" charset="0"/>
              </a:rPr>
              <a:t>riven</a:t>
            </a:r>
            <a:r>
              <a:rPr lang="es-ES" sz="3600" b="0" i="0" u="none" strike="noStrike" dirty="0">
                <a:solidFill>
                  <a:srgbClr val="616161"/>
                </a:solidFill>
                <a:effectLst/>
                <a:latin typeface="Proxima Nova" panose="020B0604020202020204" charset="0"/>
              </a:rPr>
              <a:t> </a:t>
            </a:r>
            <a:r>
              <a:rPr lang="es-ES" sz="3600" b="1" i="0" u="none" strike="noStrike" dirty="0" err="1">
                <a:solidFill>
                  <a:srgbClr val="616161"/>
                </a:solidFill>
                <a:effectLst/>
                <a:latin typeface="Proxima Nova" panose="020B0604020202020204" charset="0"/>
              </a:rPr>
              <a:t>D</a:t>
            </a:r>
            <a:r>
              <a:rPr lang="es-ES" sz="3600" b="0" i="0" u="none" strike="noStrike" dirty="0" err="1">
                <a:solidFill>
                  <a:srgbClr val="616161"/>
                </a:solidFill>
                <a:effectLst/>
                <a:latin typeface="Proxima Nova" panose="020B0604020202020204" charset="0"/>
              </a:rPr>
              <a:t>ocuments</a:t>
            </a:r>
            <a:r>
              <a:rPr lang="es-ES" dirty="0">
                <a:solidFill>
                  <a:srgbClr val="616161"/>
                </a:solidFill>
                <a:latin typeface="Proxima Nova" panose="020B0604020202020204" charset="0"/>
              </a:rPr>
              <a:t>)</a:t>
            </a:r>
            <a:endParaRPr lang="es-ES" sz="3600" b="0" i="0" u="none" strike="noStrike" dirty="0">
              <a:solidFill>
                <a:srgbClr val="616161"/>
              </a:solidFill>
              <a:effectLst/>
              <a:latin typeface="Proxima Nova" panose="020B0604020202020204" charset="0"/>
            </a:endParaRPr>
          </a:p>
          <a:p>
            <a:pPr marL="571500" indent="-571500" algn="l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sz="3600" b="0" i="0" u="none" strike="noStrike" dirty="0">
                <a:solidFill>
                  <a:srgbClr val="616161"/>
                </a:solidFill>
                <a:effectLst/>
                <a:latin typeface="Proxima Nova" panose="020B0604020202020204" charset="0"/>
              </a:rPr>
              <a:t> Librería </a:t>
            </a:r>
            <a:r>
              <a:rPr lang="es-ES" sz="3600" b="0" i="0" u="none" strike="noStrike" dirty="0" err="1">
                <a:solidFill>
                  <a:srgbClr val="616161"/>
                </a:solidFill>
                <a:effectLst/>
                <a:latin typeface="Proxima Nova" panose="020B0604020202020204" charset="0"/>
              </a:rPr>
              <a:t>Javascript</a:t>
            </a:r>
            <a:r>
              <a:rPr lang="es-ES" sz="3600" b="0" i="0" u="none" strike="noStrike" dirty="0">
                <a:solidFill>
                  <a:srgbClr val="616161"/>
                </a:solidFill>
                <a:effectLst/>
                <a:latin typeface="Proxima Nova" panose="020B0604020202020204" charset="0"/>
              </a:rPr>
              <a:t> para visualización de datos</a:t>
            </a:r>
          </a:p>
          <a:p>
            <a:pPr marL="571500" indent="-571500" algn="l" rtl="0" fontAlgn="base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s-ES" sz="3600" b="0" i="0" u="none" strike="noStrike" dirty="0">
                <a:solidFill>
                  <a:srgbClr val="616161"/>
                </a:solidFill>
                <a:effectLst/>
                <a:latin typeface="Proxima Nova" panose="020B0604020202020204" charset="0"/>
              </a:rPr>
              <a:t> Éxito debido a su </a:t>
            </a:r>
            <a:r>
              <a:rPr lang="es-ES" sz="3600" b="1" i="0" u="none" strike="noStrike" dirty="0">
                <a:solidFill>
                  <a:srgbClr val="616161"/>
                </a:solidFill>
                <a:effectLst/>
                <a:latin typeface="Proxima Nova" panose="020B0604020202020204" charset="0"/>
              </a:rPr>
              <a:t>FLEXIBILIDAD. </a:t>
            </a:r>
            <a:endParaRPr lang="es-ES" sz="3600" b="0" i="0" u="none" strike="noStrike" dirty="0">
              <a:solidFill>
                <a:srgbClr val="616161"/>
              </a:solidFill>
              <a:effectLst/>
              <a:latin typeface="Proxima Nova" panose="020B0604020202020204" charset="0"/>
            </a:endParaRPr>
          </a:p>
          <a:p>
            <a:br>
              <a:rPr lang="es-ES" b="0" dirty="0">
                <a:effectLst/>
              </a:rPr>
            </a:br>
            <a:endParaRPr lang="es-E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E533AA9-B91E-4EB8-8B39-2AFF8DDC5A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765" y="4036251"/>
            <a:ext cx="15543235" cy="507314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CCA0E3F-D281-4121-947C-CEB088CDF8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50256" y1="48026" x2="50256" y2="48026"/>
                        <a14:foregroundMark x1="42051" y1="31579" x2="42051" y2="31579"/>
                        <a14:foregroundMark x1="29231" y1="23684" x2="29231" y2="2368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29124" y="879990"/>
            <a:ext cx="1857375" cy="14478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101">
            <a:extLst>
              <a:ext uri="{FF2B5EF4-FFF2-40B4-BE49-F238E27FC236}">
                <a16:creationId xmlns:a16="http://schemas.microsoft.com/office/drawing/2014/main" id="{86F54BAA-F44C-474B-B9F7-8F080EC8D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3256" y="431800"/>
            <a:ext cx="12409488" cy="990600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s-ES" dirty="0" err="1"/>
              <a:t>GeoVisualización</a:t>
            </a:r>
            <a:r>
              <a:rPr lang="es-ES" dirty="0"/>
              <a:t> </a:t>
            </a:r>
            <a:r>
              <a:rPr lang="es-ES" sz="2000" dirty="0"/>
              <a:t>Mapas y D3.js</a:t>
            </a:r>
            <a:endParaRPr dirty="0"/>
          </a:p>
        </p:txBody>
      </p:sp>
      <p:sp>
        <p:nvSpPr>
          <p:cNvPr id="33" name="Rectangle 1">
            <a:extLst>
              <a:ext uri="{FF2B5EF4-FFF2-40B4-BE49-F238E27FC236}">
                <a16:creationId xmlns:a16="http://schemas.microsoft.com/office/drawing/2014/main" id="{E6BCD3EC-638A-4525-98BA-68D8A9FC50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399467" y="-420628"/>
            <a:ext cx="1625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algn="l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algn="l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algn="l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algn="l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algn="l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algn="l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algn="l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algn="l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1000" b="0" i="0" u="none" strike="noStrike" cap="none" normalizeH="0" baseline="0">
                <a:ln>
                  <a:noFill/>
                </a:ln>
                <a:solidFill>
                  <a:srgbClr val="34495E"/>
                </a:solidFill>
                <a:effectLst/>
                <a:latin typeface="Arial Unicode MS"/>
              </a:rPr>
              <a:t>Point</a:t>
            </a:r>
            <a:r>
              <a:rPr kumimoji="0" lang="es-ES" altLang="es-ES" sz="1300" b="0" i="0" u="none" strike="noStrike" cap="none" normalizeH="0" baseline="0">
                <a:ln>
                  <a:noFill/>
                </a:ln>
                <a:solidFill>
                  <a:srgbClr val="34495E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, </a:t>
            </a:r>
            <a:r>
              <a:rPr kumimoji="0" lang="es-ES" altLang="es-ES" sz="1000" b="0" i="0" u="none" strike="noStrike" cap="none" normalizeH="0" baseline="0">
                <a:ln>
                  <a:noFill/>
                </a:ln>
                <a:solidFill>
                  <a:srgbClr val="34495E"/>
                </a:solidFill>
                <a:effectLst/>
                <a:latin typeface="Arial Unicode MS"/>
              </a:rPr>
              <a:t>LineString</a:t>
            </a:r>
            <a:r>
              <a:rPr kumimoji="0" lang="es-ES" altLang="es-ES" sz="1300" b="0" i="0" u="none" strike="noStrike" cap="none" normalizeH="0" baseline="0">
                <a:ln>
                  <a:noFill/>
                </a:ln>
                <a:solidFill>
                  <a:srgbClr val="34495E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, </a:t>
            </a:r>
            <a:r>
              <a:rPr kumimoji="0" lang="es-ES" altLang="es-ES" sz="1000" b="0" i="0" u="none" strike="noStrike" cap="none" normalizeH="0" baseline="0">
                <a:ln>
                  <a:noFill/>
                </a:ln>
                <a:solidFill>
                  <a:srgbClr val="34495E"/>
                </a:solidFill>
                <a:effectLst/>
                <a:latin typeface="Arial Unicode MS"/>
              </a:rPr>
              <a:t>Polygon</a:t>
            </a:r>
            <a:r>
              <a:rPr kumimoji="0" lang="es-ES" altLang="es-ES" sz="1300" b="0" i="0" u="none" strike="noStrike" cap="none" normalizeH="0" baseline="0">
                <a:ln>
                  <a:noFill/>
                </a:ln>
                <a:solidFill>
                  <a:srgbClr val="34495E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, </a:t>
            </a:r>
            <a:r>
              <a:rPr kumimoji="0" lang="es-ES" altLang="es-ES" sz="1000" b="0" i="0" u="none" strike="noStrike" cap="none" normalizeH="0" baseline="0">
                <a:ln>
                  <a:noFill/>
                </a:ln>
                <a:solidFill>
                  <a:srgbClr val="34495E"/>
                </a:solidFill>
                <a:effectLst/>
                <a:latin typeface="Arial Unicode MS"/>
              </a:rPr>
              <a:t>MultiPoint</a:t>
            </a:r>
            <a:r>
              <a:rPr kumimoji="0" lang="es-ES" altLang="es-ES" sz="1300" b="0" i="0" u="none" strike="noStrike" cap="none" normalizeH="0" baseline="0">
                <a:ln>
                  <a:noFill/>
                </a:ln>
                <a:solidFill>
                  <a:srgbClr val="34495E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, </a:t>
            </a:r>
            <a:r>
              <a:rPr kumimoji="0" lang="es-ES" altLang="es-ES" sz="1000" b="0" i="0" u="none" strike="noStrike" cap="none" normalizeH="0" baseline="0">
                <a:ln>
                  <a:noFill/>
                </a:ln>
                <a:solidFill>
                  <a:srgbClr val="34495E"/>
                </a:solidFill>
                <a:effectLst/>
                <a:latin typeface="Arial Unicode MS"/>
              </a:rPr>
              <a:t>MultiLineString</a:t>
            </a:r>
            <a:r>
              <a:rPr kumimoji="0" lang="es-ES" altLang="es-ES" sz="1300" b="0" i="0" u="none" strike="noStrike" cap="none" normalizeH="0" baseline="0">
                <a:ln>
                  <a:noFill/>
                </a:ln>
                <a:solidFill>
                  <a:srgbClr val="34495E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, and </a:t>
            </a:r>
            <a:r>
              <a:rPr kumimoji="0" lang="es-ES" altLang="es-ES" sz="1000" b="0" i="0" u="none" strike="noStrike" cap="none" normalizeH="0" baseline="0">
                <a:ln>
                  <a:noFill/>
                </a:ln>
                <a:solidFill>
                  <a:srgbClr val="34495E"/>
                </a:solidFill>
                <a:effectLst/>
                <a:latin typeface="Arial Unicode MS"/>
              </a:rPr>
              <a:t>MultiPolygon</a:t>
            </a:r>
            <a:r>
              <a:rPr kumimoji="0" lang="es-ES" altLang="es-E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s-ES" altLang="es-E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42A281A-BF4C-4035-A5F8-DEA5D91062CB}"/>
              </a:ext>
            </a:extLst>
          </p:cNvPr>
          <p:cNvSpPr txBox="1"/>
          <p:nvPr/>
        </p:nvSpPr>
        <p:spPr>
          <a:xfrm>
            <a:off x="578498" y="1483954"/>
            <a:ext cx="15677502" cy="10874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kumimoji="0" lang="es-E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3.  </a:t>
            </a:r>
            <a:r>
              <a:rPr kumimoji="0" lang="es-ES" sz="36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GeoPath</a:t>
            </a:r>
            <a:r>
              <a:rPr kumimoji="0" lang="es-E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()</a:t>
            </a:r>
          </a:p>
          <a:p>
            <a:pPr algn="l"/>
            <a:r>
              <a:rPr lang="es-ES" sz="2800" dirty="0"/>
              <a:t>                           Método que convierte proyecciones en elementos gráficos </a:t>
            </a:r>
            <a:r>
              <a:rPr lang="es-ES" sz="2800" dirty="0" err="1"/>
              <a:t>path</a:t>
            </a:r>
            <a:r>
              <a:rPr lang="es-ES" sz="2800" dirty="0"/>
              <a:t>.</a:t>
            </a:r>
            <a:endParaRPr kumimoji="0" lang="es-ES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40922C-7E25-40F7-AE55-FD8B4DFBEF34}"/>
              </a:ext>
            </a:extLst>
          </p:cNvPr>
          <p:cNvSpPr txBox="1"/>
          <p:nvPr/>
        </p:nvSpPr>
        <p:spPr>
          <a:xfrm>
            <a:off x="-362856" y="2869782"/>
            <a:ext cx="17261632" cy="5232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pathProjection</a:t>
            </a:r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d3</a:t>
            </a:r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geoPath</a:t>
            </a:r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projection</a:t>
            </a:r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projection</a:t>
            </a:r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1254216934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DC392BC-D9D9-41B6-89D8-5FA84AEB16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4987" y="1422400"/>
            <a:ext cx="2486025" cy="904875"/>
          </a:xfrm>
          <a:prstGeom prst="rect">
            <a:avLst/>
          </a:prstGeom>
        </p:spPr>
      </p:pic>
      <p:sp>
        <p:nvSpPr>
          <p:cNvPr id="20" name="Shape 101">
            <a:extLst>
              <a:ext uri="{FF2B5EF4-FFF2-40B4-BE49-F238E27FC236}">
                <a16:creationId xmlns:a16="http://schemas.microsoft.com/office/drawing/2014/main" id="{86F54BAA-F44C-474B-B9F7-8F080EC8D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3256" y="431800"/>
            <a:ext cx="12409488" cy="990600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s-ES" dirty="0" err="1"/>
              <a:t>GeoVisualización</a:t>
            </a:r>
            <a:r>
              <a:rPr lang="es-ES" dirty="0"/>
              <a:t> </a:t>
            </a:r>
            <a:r>
              <a:rPr lang="es-ES" sz="2000" dirty="0"/>
              <a:t>D3.js  y </a:t>
            </a:r>
            <a:r>
              <a:rPr lang="es-ES" sz="2000" dirty="0" err="1"/>
              <a:t>Leaftet</a:t>
            </a:r>
            <a:endParaRPr dirty="0"/>
          </a:p>
        </p:txBody>
      </p:sp>
      <p:sp>
        <p:nvSpPr>
          <p:cNvPr id="33" name="Rectangle 1">
            <a:extLst>
              <a:ext uri="{FF2B5EF4-FFF2-40B4-BE49-F238E27FC236}">
                <a16:creationId xmlns:a16="http://schemas.microsoft.com/office/drawing/2014/main" id="{E6BCD3EC-638A-4525-98BA-68D8A9FC50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399467" y="-420628"/>
            <a:ext cx="1625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algn="l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algn="l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algn="l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algn="l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algn="l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algn="l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algn="l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algn="l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1000" b="0" i="0" u="none" strike="noStrike" cap="none" normalizeH="0" baseline="0">
                <a:ln>
                  <a:noFill/>
                </a:ln>
                <a:solidFill>
                  <a:srgbClr val="34495E"/>
                </a:solidFill>
                <a:effectLst/>
                <a:latin typeface="Arial Unicode MS"/>
              </a:rPr>
              <a:t>Point</a:t>
            </a:r>
            <a:r>
              <a:rPr kumimoji="0" lang="es-ES" altLang="es-ES" sz="1300" b="0" i="0" u="none" strike="noStrike" cap="none" normalizeH="0" baseline="0">
                <a:ln>
                  <a:noFill/>
                </a:ln>
                <a:solidFill>
                  <a:srgbClr val="34495E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, </a:t>
            </a:r>
            <a:r>
              <a:rPr kumimoji="0" lang="es-ES" altLang="es-ES" sz="1000" b="0" i="0" u="none" strike="noStrike" cap="none" normalizeH="0" baseline="0">
                <a:ln>
                  <a:noFill/>
                </a:ln>
                <a:solidFill>
                  <a:srgbClr val="34495E"/>
                </a:solidFill>
                <a:effectLst/>
                <a:latin typeface="Arial Unicode MS"/>
              </a:rPr>
              <a:t>LineString</a:t>
            </a:r>
            <a:r>
              <a:rPr kumimoji="0" lang="es-ES" altLang="es-ES" sz="1300" b="0" i="0" u="none" strike="noStrike" cap="none" normalizeH="0" baseline="0">
                <a:ln>
                  <a:noFill/>
                </a:ln>
                <a:solidFill>
                  <a:srgbClr val="34495E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, </a:t>
            </a:r>
            <a:r>
              <a:rPr kumimoji="0" lang="es-ES" altLang="es-ES" sz="1000" b="0" i="0" u="none" strike="noStrike" cap="none" normalizeH="0" baseline="0">
                <a:ln>
                  <a:noFill/>
                </a:ln>
                <a:solidFill>
                  <a:srgbClr val="34495E"/>
                </a:solidFill>
                <a:effectLst/>
                <a:latin typeface="Arial Unicode MS"/>
              </a:rPr>
              <a:t>Polygon</a:t>
            </a:r>
            <a:r>
              <a:rPr kumimoji="0" lang="es-ES" altLang="es-ES" sz="1300" b="0" i="0" u="none" strike="noStrike" cap="none" normalizeH="0" baseline="0">
                <a:ln>
                  <a:noFill/>
                </a:ln>
                <a:solidFill>
                  <a:srgbClr val="34495E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, </a:t>
            </a:r>
            <a:r>
              <a:rPr kumimoji="0" lang="es-ES" altLang="es-ES" sz="1000" b="0" i="0" u="none" strike="noStrike" cap="none" normalizeH="0" baseline="0">
                <a:ln>
                  <a:noFill/>
                </a:ln>
                <a:solidFill>
                  <a:srgbClr val="34495E"/>
                </a:solidFill>
                <a:effectLst/>
                <a:latin typeface="Arial Unicode MS"/>
              </a:rPr>
              <a:t>MultiPoint</a:t>
            </a:r>
            <a:r>
              <a:rPr kumimoji="0" lang="es-ES" altLang="es-ES" sz="1300" b="0" i="0" u="none" strike="noStrike" cap="none" normalizeH="0" baseline="0">
                <a:ln>
                  <a:noFill/>
                </a:ln>
                <a:solidFill>
                  <a:srgbClr val="34495E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, </a:t>
            </a:r>
            <a:r>
              <a:rPr kumimoji="0" lang="es-ES" altLang="es-ES" sz="1000" b="0" i="0" u="none" strike="noStrike" cap="none" normalizeH="0" baseline="0">
                <a:ln>
                  <a:noFill/>
                </a:ln>
                <a:solidFill>
                  <a:srgbClr val="34495E"/>
                </a:solidFill>
                <a:effectLst/>
                <a:latin typeface="Arial Unicode MS"/>
              </a:rPr>
              <a:t>MultiLineString</a:t>
            </a:r>
            <a:r>
              <a:rPr kumimoji="0" lang="es-ES" altLang="es-ES" sz="1300" b="0" i="0" u="none" strike="noStrike" cap="none" normalizeH="0" baseline="0">
                <a:ln>
                  <a:noFill/>
                </a:ln>
                <a:solidFill>
                  <a:srgbClr val="34495E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, and </a:t>
            </a:r>
            <a:r>
              <a:rPr kumimoji="0" lang="es-ES" altLang="es-ES" sz="1000" b="0" i="0" u="none" strike="noStrike" cap="none" normalizeH="0" baseline="0">
                <a:ln>
                  <a:noFill/>
                </a:ln>
                <a:solidFill>
                  <a:srgbClr val="34495E"/>
                </a:solidFill>
                <a:effectLst/>
                <a:latin typeface="Arial Unicode MS"/>
              </a:rPr>
              <a:t>MultiPolygon</a:t>
            </a:r>
            <a:r>
              <a:rPr kumimoji="0" lang="es-ES" altLang="es-E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s-ES" altLang="es-E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42A281A-BF4C-4035-A5F8-DEA5D91062CB}"/>
              </a:ext>
            </a:extLst>
          </p:cNvPr>
          <p:cNvSpPr txBox="1"/>
          <p:nvPr/>
        </p:nvSpPr>
        <p:spPr>
          <a:xfrm>
            <a:off x="569054" y="2059055"/>
            <a:ext cx="15677502" cy="1210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es-ES" dirty="0"/>
              <a:t>Librería JS open-</a:t>
            </a:r>
            <a:r>
              <a:rPr lang="es-ES" dirty="0" err="1"/>
              <a:t>source</a:t>
            </a:r>
            <a:r>
              <a:rPr lang="es-ES" dirty="0"/>
              <a:t> que permite incluir mapas interactivos en Webs/apps </a:t>
            </a:r>
          </a:p>
          <a:p>
            <a:endParaRPr kumimoji="0" lang="es-E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813E76-7FF8-4899-BF93-D67DE641245D}"/>
              </a:ext>
            </a:extLst>
          </p:cNvPr>
          <p:cNvSpPr txBox="1"/>
          <p:nvPr/>
        </p:nvSpPr>
        <p:spPr>
          <a:xfrm>
            <a:off x="569054" y="3863877"/>
            <a:ext cx="15677502" cy="23185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es-ES" dirty="0"/>
              <a:t>Usamos D3 para añadir capas sobre los mapas.</a:t>
            </a:r>
          </a:p>
          <a:p>
            <a:endParaRPr lang="es-ES" dirty="0"/>
          </a:p>
          <a:p>
            <a:r>
              <a:rPr lang="es-ES" dirty="0"/>
              <a:t>Todas las funcionalidades de d3 en </a:t>
            </a:r>
            <a:r>
              <a:rPr lang="es-ES" dirty="0" err="1"/>
              <a:t>webmapping</a:t>
            </a:r>
            <a:r>
              <a:rPr lang="es-ES" dirty="0"/>
              <a:t>  </a:t>
            </a:r>
          </a:p>
          <a:p>
            <a:endParaRPr kumimoji="0" lang="es-E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95A14B-189E-427A-9F43-81E41DF8042E}"/>
              </a:ext>
            </a:extLst>
          </p:cNvPr>
          <p:cNvSpPr txBox="1"/>
          <p:nvPr/>
        </p:nvSpPr>
        <p:spPr>
          <a:xfrm>
            <a:off x="-1138775" y="6001078"/>
            <a:ext cx="18533548" cy="21339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es-E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s-ES" sz="2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&lt;!--Importamos los estilos CSS asociados a </a:t>
            </a:r>
            <a:r>
              <a:rPr lang="es-ES" sz="20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Leaflet</a:t>
            </a:r>
            <a:r>
              <a:rPr lang="es-ES" sz="2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--&gt;</a:t>
            </a:r>
            <a:endParaRPr lang="es-ES" sz="2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s-E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s-ES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s-ES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link</a:t>
            </a:r>
            <a:r>
              <a:rPr lang="es-E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s-ES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rel</a:t>
            </a:r>
            <a:r>
              <a:rPr lang="es-E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s-ES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s-ES" sz="2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stylesheet</a:t>
            </a:r>
            <a:r>
              <a:rPr lang="es-ES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s-E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s-ES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s-E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s-ES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"https://unpkg.com/leaflet@1.4.0/</a:t>
            </a:r>
            <a:r>
              <a:rPr lang="es-ES" sz="2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dist</a:t>
            </a:r>
            <a:r>
              <a:rPr lang="es-ES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/leaflet.css"</a:t>
            </a:r>
            <a:r>
              <a:rPr lang="es-ES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s-ES" sz="2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s-E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s-ES" sz="2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&lt;!--Importamos </a:t>
            </a:r>
            <a:r>
              <a:rPr lang="es-ES" sz="20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Leaflet</a:t>
            </a:r>
            <a:r>
              <a:rPr lang="es-ES" sz="2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--&gt;</a:t>
            </a:r>
            <a:endParaRPr lang="es-ES" sz="2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s-E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s-ES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s-ES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s-E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s-ES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s-E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s-ES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'https://unpkg.com/leaflet@1.4.0/</a:t>
            </a:r>
            <a:r>
              <a:rPr lang="es-ES" sz="2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dist</a:t>
            </a:r>
            <a:r>
              <a:rPr lang="es-ES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/leaflet-src.js'</a:t>
            </a:r>
            <a:r>
              <a:rPr lang="es-ES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s-ES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s-ES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s-ES" sz="2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E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374CE8-DB6F-4F4D-8C5D-A806D5B7E0CE}"/>
              </a:ext>
            </a:extLst>
          </p:cNvPr>
          <p:cNvSpPr txBox="1"/>
          <p:nvPr/>
        </p:nvSpPr>
        <p:spPr>
          <a:xfrm>
            <a:off x="9444" y="5768230"/>
            <a:ext cx="5355772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s-E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Para importar </a:t>
            </a:r>
            <a:r>
              <a:rPr kumimoji="0" lang="es-ES" sz="1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Leaflet</a:t>
            </a:r>
            <a:r>
              <a:rPr kumimoji="0" lang="es-E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, en nuestro </a:t>
            </a:r>
            <a:r>
              <a:rPr kumimoji="0" lang="es-ES" sz="1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header</a:t>
            </a:r>
            <a:r>
              <a:rPr kumimoji="0" lang="es-E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: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3B2EEB2-AEDB-42DB-8DC4-7A8C2EAF042B}"/>
              </a:ext>
            </a:extLst>
          </p:cNvPr>
          <p:cNvCxnSpPr>
            <a:cxnSpLocks/>
          </p:cNvCxnSpPr>
          <p:nvPr/>
        </p:nvCxnSpPr>
        <p:spPr>
          <a:xfrm>
            <a:off x="8101043" y="4548826"/>
            <a:ext cx="0" cy="474342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49D5287B-69B5-43B9-9CE1-9CC79C6CD8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1816" y="2797227"/>
            <a:ext cx="1629390" cy="10472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A56C68C-00C8-4F55-82DE-31B722F348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04795" y="2770408"/>
            <a:ext cx="1629391" cy="105883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E6D5D9B-B045-4E60-8539-ABBDC5F38E5E}"/>
              </a:ext>
            </a:extLst>
          </p:cNvPr>
          <p:cNvCxnSpPr>
            <a:cxnSpLocks/>
            <a:endCxn id="8" idx="1"/>
          </p:cNvCxnSpPr>
          <p:nvPr/>
        </p:nvCxnSpPr>
        <p:spPr>
          <a:xfrm flipV="1">
            <a:off x="7351206" y="3299823"/>
            <a:ext cx="1553589" cy="21040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098704A-BDA5-426D-B304-24BA74C34C4A}"/>
              </a:ext>
            </a:extLst>
          </p:cNvPr>
          <p:cNvSpPr txBox="1"/>
          <p:nvPr/>
        </p:nvSpPr>
        <p:spPr>
          <a:xfrm>
            <a:off x="11678918" y="7831409"/>
            <a:ext cx="4836265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s-ES" sz="1800" dirty="0">
                <a:hlinkClick r:id="rId5"/>
              </a:rPr>
              <a:t>Quick set up.</a:t>
            </a:r>
            <a:endParaRPr lang="es-ES" sz="1800" dirty="0"/>
          </a:p>
        </p:txBody>
      </p:sp>
    </p:spTree>
    <p:extLst>
      <p:ext uri="{BB962C8B-B14F-4D97-AF65-F5344CB8AC3E}">
        <p14:creationId xmlns:p14="http://schemas.microsoft.com/office/powerpoint/2010/main" val="599004498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87;p15">
            <a:extLst>
              <a:ext uri="{FF2B5EF4-FFF2-40B4-BE49-F238E27FC236}">
                <a16:creationId xmlns:a16="http://schemas.microsoft.com/office/drawing/2014/main" id="{7A530C0F-E2F7-4E3E-A094-AED1593EA286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67263" y="3736225"/>
            <a:ext cx="14787724" cy="4553339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Logo keepcoding nuevo solo círculo (1)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11767" y="7305029"/>
            <a:ext cx="3483085" cy="2458890"/>
          </a:xfrm>
          <a:prstGeom prst="rect">
            <a:avLst/>
          </a:prstGeom>
        </p:spPr>
      </p:pic>
      <p:sp>
        <p:nvSpPr>
          <p:cNvPr id="101" name="Shape 10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s-ES" dirty="0"/>
              <a:t>D3.js </a:t>
            </a:r>
            <a:br>
              <a:rPr lang="es-ES" dirty="0"/>
            </a:br>
            <a:br>
              <a:rPr lang="es-ES" dirty="0"/>
            </a:b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20D64E-3189-49E7-AFDD-0C096532D96E}"/>
              </a:ext>
            </a:extLst>
          </p:cNvPr>
          <p:cNvSpPr txBox="1"/>
          <p:nvPr/>
        </p:nvSpPr>
        <p:spPr>
          <a:xfrm>
            <a:off x="367263" y="2761248"/>
            <a:ext cx="15521473" cy="195951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1600"/>
              </a:spcAft>
            </a:pPr>
            <a:r>
              <a:rPr lang="es-ES" b="0" i="0" u="none" strike="noStrike" dirty="0">
                <a:solidFill>
                  <a:srgbClr val="616161"/>
                </a:solidFill>
                <a:effectLst/>
                <a:latin typeface="Proxima Nova" panose="020B0604020202020204" charset="0"/>
              </a:rPr>
              <a:t> </a:t>
            </a:r>
            <a:r>
              <a:rPr lang="es-ES" sz="2000" b="0" i="0" u="none" strike="noStrike" dirty="0">
                <a:solidFill>
                  <a:srgbClr val="616161"/>
                </a:solidFill>
                <a:effectLst/>
                <a:latin typeface="Proxima Nova" panose="020B0604020202020204" charset="0"/>
              </a:rPr>
              <a:t>Ejemplos: </a:t>
            </a:r>
            <a:r>
              <a:rPr lang="es-ES" sz="2000" b="0" i="0" u="sng" strike="noStrike" dirty="0">
                <a:solidFill>
                  <a:srgbClr val="FF5252"/>
                </a:solidFill>
                <a:effectLst/>
                <a:latin typeface="Arial" panose="020B0604020202020204" pitchFamily="34" charset="0"/>
                <a:hlinkClick r:id="rId4"/>
              </a:rPr>
              <a:t>https://d3js.org/</a:t>
            </a:r>
            <a:r>
              <a:rPr lang="es-ES" b="0" i="0" u="none" strike="noStrike" dirty="0">
                <a:solidFill>
                  <a:srgbClr val="616161"/>
                </a:solidFill>
                <a:effectLst/>
                <a:latin typeface="Proxima Nova" panose="020B0604020202020204" charset="0"/>
              </a:rPr>
              <a:t>  </a:t>
            </a:r>
            <a:r>
              <a:rPr lang="es-ES" sz="2400" b="0" i="0" u="none" strike="noStrike" dirty="0">
                <a:solidFill>
                  <a:srgbClr val="616161"/>
                </a:solidFill>
                <a:effectLst/>
                <a:latin typeface="Proxima Nova" panose="020B0604020202020204" charset="0"/>
              </a:rPr>
              <a:t>API: </a:t>
            </a:r>
            <a:r>
              <a:rPr lang="es-ES" sz="2000" b="0" i="0" u="sng" strike="noStrike" dirty="0">
                <a:solidFill>
                  <a:srgbClr val="FF5252"/>
                </a:solidFill>
                <a:effectLst/>
                <a:latin typeface="Arial" panose="020B0604020202020204" pitchFamily="34" charset="0"/>
                <a:hlinkClick r:id="rId5"/>
              </a:rPr>
              <a:t>https://github.com/d3/d3/blob/master/API.md</a:t>
            </a:r>
            <a:r>
              <a:rPr lang="es-ES" b="0" i="0" u="none" strike="noStrike" dirty="0">
                <a:solidFill>
                  <a:srgbClr val="616161"/>
                </a:solidFill>
                <a:effectLst/>
                <a:latin typeface="Proxima Nova" panose="020B0604020202020204" charset="0"/>
              </a:rPr>
              <a:t>         </a:t>
            </a:r>
            <a:r>
              <a:rPr lang="es-ES" sz="2000" b="0" i="0" u="none" strike="noStrike" dirty="0">
                <a:solidFill>
                  <a:srgbClr val="616161"/>
                </a:solidFill>
                <a:effectLst/>
                <a:latin typeface="Proxima Nova" panose="020B0604020202020204" charset="0"/>
              </a:rPr>
              <a:t>Ejemplos sencillos: </a:t>
            </a:r>
            <a:r>
              <a:rPr lang="es-ES" sz="2000" b="0" i="0" u="sng" strike="noStrike" dirty="0">
                <a:solidFill>
                  <a:srgbClr val="FF5252"/>
                </a:solidFill>
                <a:effectLst/>
                <a:latin typeface="Arial" panose="020B0604020202020204" pitchFamily="34" charset="0"/>
                <a:hlinkClick r:id="rId6"/>
              </a:rPr>
              <a:t>https://bl.ocks.org/</a:t>
            </a:r>
            <a:endParaRPr lang="es-ES" sz="2000" b="0" dirty="0">
              <a:effectLst/>
            </a:endParaRPr>
          </a:p>
          <a:p>
            <a:br>
              <a:rPr lang="es-ES" dirty="0"/>
            </a:b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11517819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EEEE3-332A-42D6-9119-7A7829EEA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D3.js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D2783E-7B5C-497C-B894-D02043414B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Algunos ejemplos:</a:t>
            </a:r>
          </a:p>
          <a:p>
            <a:endParaRPr lang="es-ES" dirty="0"/>
          </a:p>
          <a:p>
            <a:r>
              <a:rPr lang="es-ES" sz="1800" dirty="0">
                <a:hlinkClick r:id="rId2"/>
              </a:rPr>
              <a:t>https://archive.nytimes.com/www.nytimes.com/interactive/2012/02/13/us/politics/2013-budget-proposal-graphic.html</a:t>
            </a:r>
            <a:endParaRPr lang="es-ES" sz="1800" dirty="0"/>
          </a:p>
          <a:p>
            <a:endParaRPr lang="es-ES" sz="1800" dirty="0"/>
          </a:p>
          <a:p>
            <a:r>
              <a:rPr lang="es-ES" sz="1800" dirty="0">
                <a:hlinkClick r:id="rId3"/>
              </a:rPr>
              <a:t>https://www.jasondavies.com/wordtree/?source=steve-jobs-commencement.txt&amp;prefix=I&amp;reverse=0</a:t>
            </a:r>
            <a:endParaRPr lang="es-ES" sz="1800" dirty="0"/>
          </a:p>
          <a:p>
            <a:endParaRPr lang="es-ES" sz="1800" dirty="0"/>
          </a:p>
          <a:p>
            <a:r>
              <a:rPr lang="es-ES" sz="1800" dirty="0">
                <a:hlinkClick r:id="rId4"/>
              </a:rPr>
              <a:t>https://observablehq.com/@mbostock/geodesic-rainbow</a:t>
            </a:r>
            <a:endParaRPr lang="es-ES" sz="1800" dirty="0"/>
          </a:p>
          <a:p>
            <a:endParaRPr lang="es-ES" sz="1800" dirty="0"/>
          </a:p>
          <a:p>
            <a:r>
              <a:rPr lang="es-ES" sz="1800" dirty="0">
                <a:hlinkClick r:id="rId5"/>
              </a:rPr>
              <a:t>https://www.alhadaqa.com/wp-content/uploads/2020/04/horrified.html</a:t>
            </a:r>
            <a:endParaRPr lang="es-ES" sz="1800" dirty="0"/>
          </a:p>
          <a:p>
            <a:endParaRPr lang="es-ES" sz="1800" dirty="0"/>
          </a:p>
          <a:p>
            <a:endParaRPr lang="es-ES" sz="1800" dirty="0"/>
          </a:p>
          <a:p>
            <a:endParaRPr lang="es-ES" dirty="0"/>
          </a:p>
          <a:p>
            <a:endParaRPr lang="es-ES" sz="1800" dirty="0"/>
          </a:p>
          <a:p>
            <a:endParaRPr lang="es-ES" sz="1800" dirty="0"/>
          </a:p>
        </p:txBody>
      </p:sp>
    </p:spTree>
    <p:extLst>
      <p:ext uri="{BB962C8B-B14F-4D97-AF65-F5344CB8AC3E}">
        <p14:creationId xmlns:p14="http://schemas.microsoft.com/office/powerpoint/2010/main" val="2325942786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ogo keepcoding nuevo solo círculo (1)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11767" y="7305029"/>
            <a:ext cx="3483085" cy="2458890"/>
          </a:xfrm>
          <a:prstGeom prst="rect">
            <a:avLst/>
          </a:prstGeom>
        </p:spPr>
      </p:pic>
      <p:sp>
        <p:nvSpPr>
          <p:cNvPr id="101" name="Shape 101"/>
          <p:cNvSpPr>
            <a:spLocks noGrp="1"/>
          </p:cNvSpPr>
          <p:nvPr>
            <p:ph type="title"/>
          </p:nvPr>
        </p:nvSpPr>
        <p:spPr>
          <a:xfrm>
            <a:off x="2070100" y="1422400"/>
            <a:ext cx="12409488" cy="154473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s-ES" dirty="0"/>
              <a:t>Cuando usar D3</a:t>
            </a:r>
            <a:br>
              <a:rPr lang="es-ES" dirty="0"/>
            </a:br>
            <a:endParaRPr lang="es-E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F4CA14-3592-449F-88F6-3CE6C924AC29}"/>
              </a:ext>
            </a:extLst>
          </p:cNvPr>
          <p:cNvSpPr txBox="1"/>
          <p:nvPr/>
        </p:nvSpPr>
        <p:spPr>
          <a:xfrm>
            <a:off x="3049053" y="1202151"/>
            <a:ext cx="10451582" cy="730456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s-ES" dirty="0"/>
          </a:p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s-ES" dirty="0"/>
          </a:p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s-ES" dirty="0"/>
              <a:t>   vs                            ?</a:t>
            </a:r>
          </a:p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s-ES" dirty="0"/>
          </a:p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s-ES" b="1" dirty="0"/>
              <a:t>No</a:t>
            </a:r>
            <a:r>
              <a:rPr lang="es-ES" dirty="0"/>
              <a:t>. Son audiencias y usos diferentes.</a:t>
            </a:r>
          </a:p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s-ES" dirty="0"/>
          </a:p>
          <a:p>
            <a:pPr marL="0" marR="0" indent="0" algn="l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s-ES" dirty="0" err="1"/>
              <a:t>Tableau</a:t>
            </a:r>
            <a:r>
              <a:rPr lang="es-ES" dirty="0"/>
              <a:t>: 	  Herramienta BI</a:t>
            </a:r>
          </a:p>
          <a:p>
            <a:pPr marL="0" marR="0" indent="0" algn="l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s-ES" dirty="0"/>
          </a:p>
          <a:p>
            <a:pPr marL="0" marR="0" indent="0" algn="l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s-ES" dirty="0"/>
              <a:t>D3: 			Para Visualización Web</a:t>
            </a:r>
          </a:p>
          <a:p>
            <a:pPr marL="0" marR="0" indent="0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s-ES" dirty="0"/>
              <a:t>				</a:t>
            </a:r>
            <a:r>
              <a:rPr lang="es-ES" sz="2400" i="1" dirty="0"/>
              <a:t>Dos use cases:</a:t>
            </a:r>
          </a:p>
          <a:p>
            <a:pPr marL="0" marR="0" indent="0" algn="l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s-ES" dirty="0"/>
              <a:t>				Diseño de productos web</a:t>
            </a:r>
          </a:p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s-ES" dirty="0"/>
              <a:t>			Visualizaciones con mucha customización</a:t>
            </a:r>
          </a:p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s-ES" dirty="0"/>
              <a:t>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A6FE0A-CEE2-4268-85B7-F111419F71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0256" y1="48026" x2="50256" y2="48026"/>
                        <a14:foregroundMark x1="42051" y1="31579" x2="42051" y2="31579"/>
                        <a14:foregroundMark x1="29231" y1="23684" x2="29231" y2="2368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414851" y="2194767"/>
            <a:ext cx="1273423" cy="99261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4998B9F-E2C2-4BD6-BF94-A8C898E406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44245" y="2367855"/>
            <a:ext cx="2162175" cy="64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541956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BD243D-0538-4DAF-8724-DBF9D6A20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s-ES" dirty="0"/>
              <a:t>				Diseño de productos web. </a:t>
            </a:r>
            <a:r>
              <a:rPr lang="es-ES" sz="1800" dirty="0"/>
              <a:t>Ejemplo I</a:t>
            </a:r>
            <a:br>
              <a:rPr lang="es-ES" dirty="0"/>
            </a:br>
            <a:endParaRPr lang="es-E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AFA3A1-3C37-43C1-9820-82029B4B9D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Empresa medica lanza un SaaS que ayuda a doctores a monitorizar datos médicos (EHR).</a:t>
            </a:r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4242C3-D5A1-4851-ABF2-31C087F639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810" y="2797175"/>
            <a:ext cx="7271461" cy="36409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FD25ACB-08A1-4AB0-B896-0B9B26085C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3271" y="3003550"/>
            <a:ext cx="7997691" cy="4483100"/>
          </a:xfrm>
          <a:prstGeom prst="rect">
            <a:avLst/>
          </a:prstGeom>
        </p:spPr>
      </p:pic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72974E7B-C4D3-4E9F-ABEE-727413BF42DE}"/>
              </a:ext>
            </a:extLst>
          </p:cNvPr>
          <p:cNvSpPr txBox="1">
            <a:spLocks/>
          </p:cNvSpPr>
          <p:nvPr/>
        </p:nvSpPr>
        <p:spPr>
          <a:xfrm>
            <a:off x="747321" y="6460217"/>
            <a:ext cx="13931900" cy="4483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marL="0" marR="0" indent="0" algn="l" defTabSz="5461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4A4A4A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1079500" marR="0" indent="-635000" algn="l" defTabSz="5461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Tx/>
              <a:buChar char="&gt;&gt;"/>
              <a:tabLst/>
              <a:defRPr sz="3600" b="0" i="0" u="none" strike="noStrike" cap="none" spc="0" baseline="0">
                <a:ln>
                  <a:noFill/>
                </a:ln>
                <a:solidFill>
                  <a:srgbClr val="4A4A4A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1714500" marR="0" indent="-444500" algn="l" defTabSz="5461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4A4A4A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2349500" marR="0" indent="-444500" algn="l" defTabSz="5461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Tx/>
              <a:buChar char="‣"/>
              <a:tabLst/>
              <a:defRPr sz="3600" b="0" i="0" u="none" strike="noStrike" cap="none" spc="0" baseline="0">
                <a:ln>
                  <a:noFill/>
                </a:ln>
                <a:solidFill>
                  <a:srgbClr val="4A4A4A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2857500" marR="0" indent="-444500" algn="l" defTabSz="5461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Tx/>
              <a:buChar char="๏"/>
              <a:tabLst/>
              <a:defRPr sz="3600" b="0" i="0" u="none" strike="noStrike" cap="none" spc="0" baseline="0">
                <a:ln>
                  <a:noFill/>
                </a:ln>
                <a:solidFill>
                  <a:srgbClr val="4A4A4A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indent="241300" algn="l" defTabSz="5461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4A4A4A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indent="469900" algn="l" defTabSz="5461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4A4A4A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indent="711200" algn="l" defTabSz="5461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4A4A4A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indent="952500" algn="l" defTabSz="5461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4A4A4A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hangingPunct="1"/>
            <a:r>
              <a:rPr lang="es-ES" dirty="0"/>
              <a:t>Novedad: Decide incorporar</a:t>
            </a:r>
          </a:p>
          <a:p>
            <a:pPr hangingPunct="1"/>
            <a:r>
              <a:rPr lang="es-ES" dirty="0"/>
              <a:t>			    visualización de datos.</a:t>
            </a:r>
          </a:p>
          <a:p>
            <a:pPr hangingPunct="1"/>
            <a:r>
              <a:rPr lang="es-ES" dirty="0"/>
              <a:t>				Posible uso de D3.js</a:t>
            </a:r>
          </a:p>
          <a:p>
            <a:pPr hangingPunct="1"/>
            <a:endParaRPr lang="es-ES" dirty="0"/>
          </a:p>
          <a:p>
            <a:pPr hangingPunct="1"/>
            <a:endParaRPr lang="es-ES" dirty="0"/>
          </a:p>
          <a:p>
            <a:pPr hangingPunct="1"/>
            <a:endParaRPr lang="es-ES" dirty="0"/>
          </a:p>
          <a:p>
            <a:pPr hangingPunct="1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07476358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AFA3A1-3C37-43C1-9820-82029B4B9D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54100" y="1397000"/>
            <a:ext cx="13931900" cy="1682102"/>
          </a:xfrm>
        </p:spPr>
        <p:txBody>
          <a:bodyPr/>
          <a:lstStyle/>
          <a:p>
            <a:r>
              <a:rPr lang="es-ES" dirty="0"/>
              <a:t>Empresa medica lanza un SaaS que ayuda a doctores a monitorizar datos médicos (EHR).</a:t>
            </a:r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4242C3-D5A1-4851-ABF2-31C087F639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810" y="2797175"/>
            <a:ext cx="7271461" cy="364094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EB69729-45A8-49E0-8630-976BEF59D7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7595" y="3191814"/>
            <a:ext cx="5895676" cy="419877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6A823A0-8915-4C8B-AC2A-8C89796AEB2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408" b="5705"/>
          <a:stretch/>
        </p:blipFill>
        <p:spPr>
          <a:xfrm>
            <a:off x="7713271" y="3003550"/>
            <a:ext cx="7885019" cy="422731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2FEF82D-C4B5-4514-947C-870AFA2FE3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85780" y="3871846"/>
            <a:ext cx="3525182" cy="3614803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6F985A6-079A-48B7-9D0F-2CD21D1742D5}"/>
              </a:ext>
            </a:extLst>
          </p:cNvPr>
          <p:cNvSpPr txBox="1">
            <a:spLocks/>
          </p:cNvSpPr>
          <p:nvPr/>
        </p:nvSpPr>
        <p:spPr>
          <a:xfrm>
            <a:off x="1181100" y="342900"/>
            <a:ext cx="13931900" cy="965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marL="0" marR="0" indent="0" algn="l" defTabSz="5461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0" i="0" u="none" strike="noStrike" cap="none" spc="0" baseline="0">
                <a:ln>
                  <a:noFill/>
                </a:ln>
                <a:solidFill>
                  <a:srgbClr val="4A4A4A"/>
                </a:solidFill>
                <a:uFillTx/>
                <a:latin typeface="+mj-lt"/>
                <a:ea typeface="+mj-ea"/>
                <a:cs typeface="+mj-cs"/>
                <a:sym typeface="Helvetica Neue Medium"/>
              </a:defRPr>
            </a:lvl1pPr>
            <a:lvl2pPr marL="0" marR="0" indent="228600" algn="l" defTabSz="5461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ln>
                  <a:noFill/>
                </a:ln>
                <a:solidFill>
                  <a:srgbClr val="4A4A4A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indent="457200" algn="l" defTabSz="5461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ln>
                  <a:noFill/>
                </a:ln>
                <a:solidFill>
                  <a:srgbClr val="4A4A4A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indent="685800" algn="l" defTabSz="5461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ln>
                  <a:noFill/>
                </a:ln>
                <a:solidFill>
                  <a:srgbClr val="4A4A4A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indent="914400" algn="l" defTabSz="5461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ln>
                  <a:noFill/>
                </a:ln>
                <a:solidFill>
                  <a:srgbClr val="4A4A4A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indent="1143000" algn="l" defTabSz="5461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ln>
                  <a:noFill/>
                </a:ln>
                <a:solidFill>
                  <a:srgbClr val="4A4A4A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indent="1371600" algn="l" defTabSz="5461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ln>
                  <a:noFill/>
                </a:ln>
                <a:solidFill>
                  <a:srgbClr val="4A4A4A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indent="1600200" algn="l" defTabSz="5461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ln>
                  <a:noFill/>
                </a:ln>
                <a:solidFill>
                  <a:srgbClr val="4A4A4A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indent="1828800" algn="l" defTabSz="5461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ln>
                  <a:noFill/>
                </a:ln>
                <a:solidFill>
                  <a:srgbClr val="4A4A4A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rtl="0" hangingPunct="1"/>
            <a:r>
              <a:rPr lang="es-ES"/>
              <a:t>				Diseño de productos web. </a:t>
            </a:r>
            <a:r>
              <a:rPr lang="es-ES" sz="1800"/>
              <a:t>Ejemplo I</a:t>
            </a:r>
            <a:br>
              <a:rPr lang="es-ES"/>
            </a:b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49584863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68B11B-EC79-4A1D-8B37-5C2B0D139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Visualizaciones con mucha customización. </a:t>
            </a:r>
            <a:r>
              <a:rPr lang="es-ES" sz="1600" dirty="0"/>
              <a:t>Ejemplo II</a:t>
            </a:r>
            <a:endParaRPr lang="es-E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ACD716-F236-4096-92EC-C0CE13433C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Como parte de su rebranding una aerolínea decide publicar un informe Web con sus resultados en años anteriores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224791-FD5B-4699-ACBE-5E20030BFF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4885" y="3053767"/>
            <a:ext cx="6586740" cy="32150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8A1087B-3668-4603-A4DA-AC2D02CFFF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100" y="3098800"/>
            <a:ext cx="2790784" cy="27997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A1C2D66-9D4D-4AD8-BB6B-56A9558FAC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82128" y="3017789"/>
            <a:ext cx="4578472" cy="325103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912AACD-1D05-40E3-B76D-AE000921B249}"/>
              </a:ext>
            </a:extLst>
          </p:cNvPr>
          <p:cNvSpPr txBox="1"/>
          <p:nvPr/>
        </p:nvSpPr>
        <p:spPr>
          <a:xfrm>
            <a:off x="8378890" y="7747000"/>
            <a:ext cx="7259216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s-ES" sz="2000" dirty="0">
                <a:hlinkClick r:id="rId5"/>
              </a:rPr>
              <a:t>¿Por qué es importante la visualización de datos para una marca?</a:t>
            </a:r>
            <a:endParaRPr kumimoji="0" lang="es-ES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873925951"/>
      </p:ext>
    </p:extLst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Thin"/>
        <a:ea typeface="Helvetica Neue Thin"/>
        <a:cs typeface="Helvetica Neue Thin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0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461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Thin"/>
        <a:ea typeface="Helvetica Neue Thin"/>
        <a:cs typeface="Helvetica Neue Thin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0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461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19231</TotalTime>
  <Words>2126</Words>
  <Application>Microsoft Office PowerPoint</Application>
  <PresentationFormat>Custom</PresentationFormat>
  <Paragraphs>302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5" baseType="lpstr">
      <vt:lpstr>Arial</vt:lpstr>
      <vt:lpstr>Arial Unicode MS</vt:lpstr>
      <vt:lpstr>Consolas</vt:lpstr>
      <vt:lpstr>Gill Sans</vt:lpstr>
      <vt:lpstr>Helvetica Neue</vt:lpstr>
      <vt:lpstr>Helvetica Neue Light</vt:lpstr>
      <vt:lpstr>Helvetica Neue Medium</vt:lpstr>
      <vt:lpstr>Helvetica Neue Thin</vt:lpstr>
      <vt:lpstr>Helvetica Neue UltraLight</vt:lpstr>
      <vt:lpstr>Lucida Grande</vt:lpstr>
      <vt:lpstr>Open Sans</vt:lpstr>
      <vt:lpstr>Pompiere</vt:lpstr>
      <vt:lpstr>Proxima Nova</vt:lpstr>
      <vt:lpstr>White</vt:lpstr>
      <vt:lpstr>Modern Exploration &amp; Visualization — D3.js</vt:lpstr>
      <vt:lpstr>¿Qué vamos a ver?</vt:lpstr>
      <vt:lpstr>.js</vt:lpstr>
      <vt:lpstr>D3.js   </vt:lpstr>
      <vt:lpstr>D3.js</vt:lpstr>
      <vt:lpstr>Cuando usar D3 </vt:lpstr>
      <vt:lpstr>    Diseño de productos web. Ejemplo I </vt:lpstr>
      <vt:lpstr>PowerPoint Presentation</vt:lpstr>
      <vt:lpstr>Visualizaciones con mucha customización. Ejemplo II</vt:lpstr>
      <vt:lpstr>(Otras) Librerías JS para Visualización de datos</vt:lpstr>
      <vt:lpstr>¿Qué es SVG?</vt:lpstr>
      <vt:lpstr>SVG</vt:lpstr>
      <vt:lpstr>SVG ¿Cómo es nuestro lienzo?</vt:lpstr>
      <vt:lpstr>SVG</vt:lpstr>
      <vt:lpstr>SVG</vt:lpstr>
      <vt:lpstr>SVG</vt:lpstr>
      <vt:lpstr>SVG Paths : ¿Como D3 crea paths? </vt:lpstr>
      <vt:lpstr>SVG</vt:lpstr>
      <vt:lpstr>SVG – Estilos y transformaciones</vt:lpstr>
      <vt:lpstr>D3 controles básicos</vt:lpstr>
      <vt:lpstr>D3 controles básicos</vt:lpstr>
      <vt:lpstr>D3 y los datos</vt:lpstr>
      <vt:lpstr>Escalas y ejes </vt:lpstr>
      <vt:lpstr>PowerPoint Presentation</vt:lpstr>
      <vt:lpstr>PowerPoint Presentation</vt:lpstr>
      <vt:lpstr>Interacciones</vt:lpstr>
      <vt:lpstr>Animaciones</vt:lpstr>
      <vt:lpstr>GeoVisualización Mapas y D3.js</vt:lpstr>
      <vt:lpstr>GeoVisualización Mapas y D3.js</vt:lpstr>
      <vt:lpstr>GeoVisualización Mapas y D3.js</vt:lpstr>
      <vt:lpstr>GeoVisualización D3.js  y Leaftet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Javier San Miguel</dc:creator>
  <cp:lastModifiedBy>Javier Sanchez Gutierrez</cp:lastModifiedBy>
  <cp:revision>107</cp:revision>
  <dcterms:modified xsi:type="dcterms:W3CDTF">2021-07-07T16:51:38Z</dcterms:modified>
</cp:coreProperties>
</file>